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87" r:id="rId6"/>
    <p:sldId id="262" r:id="rId7"/>
    <p:sldId id="286" r:id="rId8"/>
    <p:sldId id="263" r:id="rId9"/>
    <p:sldId id="264" r:id="rId10"/>
    <p:sldId id="265" r:id="rId11"/>
    <p:sldId id="281" r:id="rId12"/>
    <p:sldId id="267" r:id="rId13"/>
    <p:sldId id="268" r:id="rId14"/>
    <p:sldId id="282" r:id="rId15"/>
    <p:sldId id="269" r:id="rId16"/>
    <p:sldId id="270" r:id="rId17"/>
    <p:sldId id="285" r:id="rId18"/>
    <p:sldId id="271" r:id="rId19"/>
    <p:sldId id="284" r:id="rId20"/>
    <p:sldId id="289" r:id="rId21"/>
    <p:sldId id="288" r:id="rId22"/>
    <p:sldId id="290" r:id="rId23"/>
    <p:sldId id="272" r:id="rId24"/>
    <p:sldId id="277" r:id="rId25"/>
    <p:sldId id="273" r:id="rId26"/>
    <p:sldId id="274" r:id="rId27"/>
    <p:sldId id="275" r:id="rId28"/>
    <p:sldId id="260" r:id="rId29"/>
    <p:sldId id="261" r:id="rId30"/>
  </p:sldIdLst>
  <p:sldSz cx="18288000" cy="10287000"/>
  <p:notesSz cx="6858000" cy="9144000"/>
  <p:embeddedFontLst>
    <p:embeddedFont>
      <p:font typeface="Arial Bold" panose="020B0704020202020204" pitchFamily="34" charset="0"/>
      <p:regular r:id="rId32"/>
      <p:bold r:id="rId33"/>
    </p:embeddedFont>
    <p:embeddedFont>
      <p:font typeface="Asap Medium" panose="020B0604020202020204" charset="0"/>
      <p:regular r:id="rId34"/>
      <p:bold r:id="rId35"/>
      <p:italic r:id="rId36"/>
      <p:boldItalic r:id="rId37"/>
    </p:embeddedFont>
    <p:embeddedFont>
      <p:font typeface="Maven Pro Heavy" panose="020B0604020202020204" charset="0"/>
      <p:regular r:id="rId38"/>
    </p:embeddedFont>
    <p:embeddedFont>
      <p:font typeface="Muli" panose="020B0604020202020204" charset="0"/>
      <p:regular r:id="rId39"/>
    </p:embeddedFont>
    <p:embeddedFont>
      <p:font typeface="Muli Bold" panose="020B0604020202020204" charset="0"/>
      <p:regular r:id="rId40"/>
    </p:embeddedFont>
    <p:embeddedFont>
      <p:font typeface="Open Sans" panose="020B0606030504020204" pitchFamily="3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22" autoAdjust="0"/>
  </p:normalViewPr>
  <p:slideViewPr>
    <p:cSldViewPr>
      <p:cViewPr varScale="1">
        <p:scale>
          <a:sx n="62" d="100"/>
          <a:sy n="62" d="100"/>
        </p:scale>
        <p:origin x="10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365D-18F7-4278-930B-B58ECEB6A90C}"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4CA4C-5AC7-48B8-B84D-6CD3006ED84E}" type="slidenum">
              <a:rPr lang="en-US" smtClean="0"/>
              <a:t>‹#›</a:t>
            </a:fld>
            <a:endParaRPr lang="en-US"/>
          </a:p>
        </p:txBody>
      </p:sp>
    </p:spTree>
    <p:extLst>
      <p:ext uri="{BB962C8B-B14F-4D97-AF65-F5344CB8AC3E}">
        <p14:creationId xmlns:p14="http://schemas.microsoft.com/office/powerpoint/2010/main" val="252947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13</a:t>
            </a:fld>
            <a:endParaRPr lang="en-US"/>
          </a:p>
        </p:txBody>
      </p:sp>
    </p:spTree>
    <p:extLst>
      <p:ext uri="{BB962C8B-B14F-4D97-AF65-F5344CB8AC3E}">
        <p14:creationId xmlns:p14="http://schemas.microsoft.com/office/powerpoint/2010/main" val="16017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15</a:t>
            </a:fld>
            <a:endParaRPr lang="en-US"/>
          </a:p>
        </p:txBody>
      </p:sp>
    </p:spTree>
    <p:extLst>
      <p:ext uri="{BB962C8B-B14F-4D97-AF65-F5344CB8AC3E}">
        <p14:creationId xmlns:p14="http://schemas.microsoft.com/office/powerpoint/2010/main" val="309276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t>
            </a:r>
          </a:p>
        </p:txBody>
      </p:sp>
      <p:sp>
        <p:nvSpPr>
          <p:cNvPr id="4" name="Slide Number Placeholder 3"/>
          <p:cNvSpPr>
            <a:spLocks noGrp="1"/>
          </p:cNvSpPr>
          <p:nvPr>
            <p:ph type="sldNum" sz="quarter" idx="5"/>
          </p:nvPr>
        </p:nvSpPr>
        <p:spPr/>
        <p:txBody>
          <a:bodyPr/>
          <a:lstStyle/>
          <a:p>
            <a:fld id="{D4D4CA4C-5AC7-48B8-B84D-6CD3006ED84E}" type="slidenum">
              <a:rPr lang="en-US" smtClean="0"/>
              <a:t>16</a:t>
            </a:fld>
            <a:endParaRPr lang="en-US"/>
          </a:p>
        </p:txBody>
      </p:sp>
    </p:spTree>
    <p:extLst>
      <p:ext uri="{BB962C8B-B14F-4D97-AF65-F5344CB8AC3E}">
        <p14:creationId xmlns:p14="http://schemas.microsoft.com/office/powerpoint/2010/main" val="114742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4CA4C-5AC7-48B8-B84D-6CD3006ED84E}" type="slidenum">
              <a:rPr lang="en-US" smtClean="0"/>
              <a:t>24</a:t>
            </a:fld>
            <a:endParaRPr lang="en-US"/>
          </a:p>
        </p:txBody>
      </p:sp>
    </p:spTree>
    <p:extLst>
      <p:ext uri="{BB962C8B-B14F-4D97-AF65-F5344CB8AC3E}">
        <p14:creationId xmlns:p14="http://schemas.microsoft.com/office/powerpoint/2010/main" val="353151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ossila.com/products/doctor-blade-coater" TargetMode="External"/><Relationship Id="rId2" Type="http://schemas.openxmlformats.org/officeDocument/2006/relationships/hyperlink" Target="https://www.sciencedirect.com/topics/engineering/knife-coating"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1293" y="199384"/>
            <a:ext cx="1536013" cy="1536013"/>
          </a:xfrm>
          <a:custGeom>
            <a:avLst/>
            <a:gdLst/>
            <a:ahLst/>
            <a:cxnLst/>
            <a:rect l="l" t="t" r="r" b="b"/>
            <a:pathLst>
              <a:path w="1536013" h="1536013">
                <a:moveTo>
                  <a:pt x="0" y="0"/>
                </a:moveTo>
                <a:lnTo>
                  <a:pt x="1536014" y="0"/>
                </a:lnTo>
                <a:lnTo>
                  <a:pt x="1536014" y="1536013"/>
                </a:lnTo>
                <a:lnTo>
                  <a:pt x="0" y="1536013"/>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92799968"/>
              </p:ext>
            </p:extLst>
          </p:nvPr>
        </p:nvGraphicFramePr>
        <p:xfrm>
          <a:off x="3408839" y="6242808"/>
          <a:ext cx="11470322" cy="3103104"/>
        </p:xfrm>
        <a:graphic>
          <a:graphicData uri="http://schemas.openxmlformats.org/drawingml/2006/table">
            <a:tbl>
              <a:tblPr/>
              <a:tblGrid>
                <a:gridCol w="4708103">
                  <a:extLst>
                    <a:ext uri="{9D8B030D-6E8A-4147-A177-3AD203B41FA5}">
                      <a16:colId xmlns:a16="http://schemas.microsoft.com/office/drawing/2014/main" val="20000"/>
                    </a:ext>
                  </a:extLst>
                </a:gridCol>
                <a:gridCol w="4853153">
                  <a:extLst>
                    <a:ext uri="{9D8B030D-6E8A-4147-A177-3AD203B41FA5}">
                      <a16:colId xmlns:a16="http://schemas.microsoft.com/office/drawing/2014/main" val="20001"/>
                    </a:ext>
                  </a:extLst>
                </a:gridCol>
                <a:gridCol w="1909066">
                  <a:extLst>
                    <a:ext uri="{9D8B030D-6E8A-4147-A177-3AD203B41FA5}">
                      <a16:colId xmlns:a16="http://schemas.microsoft.com/office/drawing/2014/main" val="20002"/>
                    </a:ext>
                  </a:extLst>
                </a:gridCol>
              </a:tblGrid>
              <a:tr h="1617842">
                <a:tc>
                  <a:txBody>
                    <a:bodyPr/>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3581">
                <a:tc>
                  <a:txBody>
                    <a:bodyPr/>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1681">
                <a:tc>
                  <a:txBody>
                    <a:bodyPr/>
                    <a:lstStyle/>
                    <a:p>
                      <a:pPr algn="l">
                        <a:lnSpc>
                          <a:spcPts val="41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r>
                        <a:rPr lang="en-US" sz="2999" dirty="0">
                          <a:solidFill>
                            <a:srgbClr val="000000"/>
                          </a:solidFill>
                          <a:latin typeface="Arial"/>
                          <a:ea typeface="Arial"/>
                          <a:cs typeface="Arial"/>
                          <a:sym typeface="Arial"/>
                        </a:rPr>
                        <a:t>CN. Nguyễn Minh Đoàn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1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2586173829"/>
              </p:ext>
            </p:extLst>
          </p:nvPr>
        </p:nvGraphicFramePr>
        <p:xfrm>
          <a:off x="6736131" y="5105400"/>
          <a:ext cx="4815736" cy="497650"/>
        </p:xfrm>
        <a:graphic>
          <a:graphicData uri="http://schemas.openxmlformats.org/drawingml/2006/table">
            <a:tbl>
              <a:tblPr/>
              <a:tblGrid>
                <a:gridCol w="4815736">
                  <a:extLst>
                    <a:ext uri="{9D8B030D-6E8A-4147-A177-3AD203B41FA5}">
                      <a16:colId xmlns:a16="http://schemas.microsoft.com/office/drawing/2014/main" val="20000"/>
                    </a:ext>
                  </a:extLst>
                </a:gridCol>
              </a:tblGrid>
              <a:tr h="322035">
                <a:tc>
                  <a:txBody>
                    <a:bodyPr/>
                    <a:lstStyle/>
                    <a:p>
                      <a:pPr algn="ctr">
                        <a:lnSpc>
                          <a:spcPts val="4199"/>
                        </a:lnSpc>
                        <a:defRPr/>
                      </a:pPr>
                      <a:r>
                        <a:rPr lang="en-US" sz="2999" dirty="0" err="1">
                          <a:solidFill>
                            <a:srgbClr val="000000"/>
                          </a:solidFill>
                          <a:latin typeface="Arial"/>
                          <a:ea typeface="Arial"/>
                          <a:cs typeface="Arial"/>
                          <a:sym typeface="Arial"/>
                        </a:rPr>
                        <a:t>Ngành</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Vật</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lý</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kỹ</a:t>
                      </a:r>
                      <a:r>
                        <a:rPr lang="en-US" sz="2999" dirty="0">
                          <a:solidFill>
                            <a:srgbClr val="000000"/>
                          </a:solidFill>
                          <a:latin typeface="Arial"/>
                          <a:ea typeface="Arial"/>
                          <a:cs typeface="Arial"/>
                          <a:sym typeface="Arial"/>
                        </a:rPr>
                        <a:t> </a:t>
                      </a:r>
                      <a:r>
                        <a:rPr lang="en-US" sz="2999" dirty="0" err="1">
                          <a:solidFill>
                            <a:srgbClr val="000000"/>
                          </a:solidFill>
                          <a:latin typeface="Arial"/>
                          <a:ea typeface="Arial"/>
                          <a:cs typeface="Arial"/>
                          <a:sym typeface="Arial"/>
                        </a:rPr>
                        <a:t>thuật</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89109" y="199384"/>
            <a:ext cx="3402120" cy="1292806"/>
          </a:xfrm>
          <a:custGeom>
            <a:avLst/>
            <a:gdLst/>
            <a:ahLst/>
            <a:cxnLst/>
            <a:rect l="l" t="t" r="r" b="b"/>
            <a:pathLst>
              <a:path w="3402120" h="1292806">
                <a:moveTo>
                  <a:pt x="0" y="0"/>
                </a:moveTo>
                <a:lnTo>
                  <a:pt x="3402121" y="0"/>
                </a:lnTo>
                <a:lnTo>
                  <a:pt x="3402121" y="1292805"/>
                </a:lnTo>
                <a:lnTo>
                  <a:pt x="0" y="129280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46455" y="2536677"/>
            <a:ext cx="16995089" cy="2174874"/>
          </a:xfrm>
          <a:prstGeom prst="rect">
            <a:avLst/>
          </a:prstGeom>
        </p:spPr>
        <p:txBody>
          <a:bodyPr lIns="0" tIns="0" rIns="0" bIns="0" rtlCol="0" anchor="t">
            <a:spAutoFit/>
          </a:bodyPr>
          <a:lstStyle/>
          <a:p>
            <a:pPr algn="ctr">
              <a:lnSpc>
                <a:spcPts val="5600"/>
              </a:lnSpc>
            </a:pPr>
            <a:r>
              <a:rPr lang="en-US" sz="4000" b="1" spc="-32" dirty="0">
                <a:solidFill>
                  <a:srgbClr val="3849A2"/>
                </a:solidFill>
                <a:latin typeface="Arial Bold"/>
                <a:ea typeface="Arial Bold"/>
                <a:cs typeface="Arial Bold"/>
                <a:sym typeface="Arial Bold"/>
              </a:rPr>
              <a:t>THIẾT KẾ, CHẾ TẠO MÁY TRÁNG PHỦ </a:t>
            </a:r>
          </a:p>
          <a:p>
            <a:pPr algn="ctr">
              <a:lnSpc>
                <a:spcPts val="5600"/>
              </a:lnSpc>
            </a:pPr>
            <a:r>
              <a:rPr lang="en-US" sz="4000" b="1" spc="-32" dirty="0">
                <a:solidFill>
                  <a:srgbClr val="3849A2"/>
                </a:solidFill>
                <a:latin typeface="Arial Bold"/>
                <a:ea typeface="Arial Bold"/>
                <a:cs typeface="Arial Bold"/>
                <a:sym typeface="Arial Bold"/>
              </a:rPr>
              <a:t>(BLADE COATER)</a:t>
            </a:r>
          </a:p>
          <a:p>
            <a:pPr algn="ctr">
              <a:lnSpc>
                <a:spcPts val="5600"/>
              </a:lnSpc>
            </a:pPr>
            <a:r>
              <a:rPr lang="en-US" sz="4000" b="1" spc="-32" dirty="0">
                <a:solidFill>
                  <a:srgbClr val="3849A2"/>
                </a:solidFill>
                <a:latin typeface="Arial Bold"/>
                <a:ea typeface="Arial Bold"/>
                <a:cs typeface="Arial Bold"/>
                <a:sym typeface="Arial Bold"/>
              </a:rPr>
              <a:t>ỨNG DỤNG TRONG LINH KIỆN CHUYỂN ĐỔI ĐIỆN NĂNG</a:t>
            </a:r>
          </a:p>
        </p:txBody>
      </p:sp>
      <p:sp>
        <p:nvSpPr>
          <p:cNvPr id="7" name="TextBox 7"/>
          <p:cNvSpPr txBox="1"/>
          <p:nvPr/>
        </p:nvSpPr>
        <p:spPr>
          <a:xfrm>
            <a:off x="3408839" y="341883"/>
            <a:ext cx="11470321" cy="1181099"/>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1">
                <a:solidFill>
                  <a:srgbClr val="202020"/>
                </a:solidFill>
                <a:latin typeface="Arial Bold"/>
                <a:ea typeface="Arial Bold"/>
                <a:cs typeface="Arial Bold"/>
                <a:sym typeface="Arial Bold"/>
              </a:rPr>
              <a:t>KHOA VẬT LÝ KỸ THUẬT VÀ CÔNG NGHỆ NANO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002437" y="3156047"/>
            <a:ext cx="3519984" cy="2463245"/>
          </a:xfrm>
          <a:custGeom>
            <a:avLst/>
            <a:gdLst/>
            <a:ahLst/>
            <a:cxnLst/>
            <a:rect l="l" t="t" r="r" b="b"/>
            <a:pathLst>
              <a:path w="3519984" h="2463245">
                <a:moveTo>
                  <a:pt x="0" y="0"/>
                </a:moveTo>
                <a:lnTo>
                  <a:pt x="3519984" y="0"/>
                </a:lnTo>
                <a:lnTo>
                  <a:pt x="3519984" y="2463245"/>
                </a:lnTo>
                <a:lnTo>
                  <a:pt x="0" y="2463245"/>
                </a:lnTo>
                <a:lnTo>
                  <a:pt x="0" y="0"/>
                </a:lnTo>
                <a:close/>
              </a:path>
            </a:pathLst>
          </a:custGeom>
          <a:blipFill>
            <a:blip r:embed="rId2"/>
            <a:stretch>
              <a:fillRect/>
            </a:stretch>
          </a:blipFill>
        </p:spPr>
        <p:txBody>
          <a:bodyPr/>
          <a:lstStyle/>
          <a:p>
            <a:endParaRPr lang="en-US"/>
          </a:p>
        </p:txBody>
      </p:sp>
      <p:sp>
        <p:nvSpPr>
          <p:cNvPr id="6" name="Freeform 6"/>
          <p:cNvSpPr/>
          <p:nvPr/>
        </p:nvSpPr>
        <p:spPr>
          <a:xfrm>
            <a:off x="4100711" y="2995301"/>
            <a:ext cx="5128173" cy="3883146"/>
          </a:xfrm>
          <a:custGeom>
            <a:avLst/>
            <a:gdLst/>
            <a:ahLst/>
            <a:cxnLst/>
            <a:rect l="l" t="t" r="r" b="b"/>
            <a:pathLst>
              <a:path w="5923991" h="4228249">
                <a:moveTo>
                  <a:pt x="0" y="0"/>
                </a:moveTo>
                <a:lnTo>
                  <a:pt x="5923991" y="0"/>
                </a:lnTo>
                <a:lnTo>
                  <a:pt x="5923991" y="4228248"/>
                </a:lnTo>
                <a:lnTo>
                  <a:pt x="0" y="4228248"/>
                </a:lnTo>
                <a:lnTo>
                  <a:pt x="0" y="0"/>
                </a:lnTo>
                <a:close/>
              </a:path>
            </a:pathLst>
          </a:custGeom>
          <a:blipFill>
            <a:blip r:embed="rId3"/>
            <a:stretch>
              <a:fillRect/>
            </a:stretch>
          </a:blipFill>
        </p:spPr>
        <p:txBody>
          <a:bodyPr/>
          <a:lstStyle/>
          <a:p>
            <a:endParaRPr lang="en-US"/>
          </a:p>
        </p:txBody>
      </p:sp>
      <p:sp>
        <p:nvSpPr>
          <p:cNvPr id="7" name="Freeform 7"/>
          <p:cNvSpPr/>
          <p:nvPr/>
        </p:nvSpPr>
        <p:spPr>
          <a:xfrm>
            <a:off x="12038622" y="1896892"/>
            <a:ext cx="6979412" cy="4981555"/>
          </a:xfrm>
          <a:custGeom>
            <a:avLst/>
            <a:gdLst/>
            <a:ahLst/>
            <a:cxnLst/>
            <a:rect l="l" t="t" r="r" b="b"/>
            <a:pathLst>
              <a:path w="6979412" h="4981555">
                <a:moveTo>
                  <a:pt x="0" y="0"/>
                </a:moveTo>
                <a:lnTo>
                  <a:pt x="6979413" y="0"/>
                </a:lnTo>
                <a:lnTo>
                  <a:pt x="6979413" y="4981556"/>
                </a:lnTo>
                <a:lnTo>
                  <a:pt x="0" y="498155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356786" y="8109152"/>
            <a:ext cx="3574429" cy="495300"/>
          </a:xfrm>
          <a:prstGeom prst="rect">
            <a:avLst/>
          </a:prstGeom>
        </p:spPr>
        <p:txBody>
          <a:bodyPr lIns="0" tIns="0" rIns="0" bIns="0" rtlCol="0" anchor="t">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id="9" name="TextBox 9"/>
          <p:cNvSpPr txBox="1"/>
          <p:nvPr/>
        </p:nvSpPr>
        <p:spPr>
          <a:xfrm>
            <a:off x="1667374" y="6969969"/>
            <a:ext cx="257449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Khung máy</a:t>
            </a:r>
          </a:p>
        </p:txBody>
      </p:sp>
      <p:sp>
        <p:nvSpPr>
          <p:cNvPr id="10" name="TextBox 10"/>
          <p:cNvSpPr txBox="1"/>
          <p:nvPr/>
        </p:nvSpPr>
        <p:spPr>
          <a:xfrm>
            <a:off x="9087729"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id="11" name="TextBox 11"/>
          <p:cNvSpPr txBox="1"/>
          <p:nvPr/>
        </p:nvSpPr>
        <p:spPr>
          <a:xfrm>
            <a:off x="1385362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id="12" name="TextBox 1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cơ khí</a:t>
            </a:r>
          </a:p>
        </p:txBody>
      </p:sp>
      <p:sp>
        <p:nvSpPr>
          <p:cNvPr id="13" name="TextBox 13"/>
          <p:cNvSpPr txBox="1"/>
          <p:nvPr/>
        </p:nvSpPr>
        <p:spPr>
          <a:xfrm>
            <a:off x="4990098" y="6969969"/>
            <a:ext cx="3349401"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doctor blade</a:t>
            </a:r>
          </a:p>
        </p:txBody>
      </p:sp>
      <p:pic>
        <p:nvPicPr>
          <p:cNvPr id="21" name="Picture 20" descr="A white rectangular object with a black background&#10;&#10;AI-generated content may be incorrect.">
            <a:extLst>
              <a:ext uri="{FF2B5EF4-FFF2-40B4-BE49-F238E27FC236}">
                <a16:creationId xmlns:a16="http://schemas.microsoft.com/office/drawing/2014/main" id="{1E2FD603-F5EE-3B08-0F5D-0837D289E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351" y="2661212"/>
            <a:ext cx="8846655" cy="3814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24DE-EEC5-9352-C3E3-9F6073A36D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3E8655-BA7C-784E-3159-20C2B998135E}"/>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060707AC-4969-F93B-69F8-92DBC760DB6D}"/>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5275E8FA-D0B2-BE2F-F45C-05AD3157481C}"/>
              </a:ext>
            </a:extLst>
          </p:cNvPr>
          <p:cNvSpPr txBox="1"/>
          <p:nvPr/>
        </p:nvSpPr>
        <p:spPr>
          <a:xfrm>
            <a:off x="7196634" y="3333750"/>
            <a:ext cx="4085020" cy="3405741"/>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4D7297C9-5C5C-BC5F-B03F-3C13CB0735AA}"/>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633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05800" y="9436844"/>
            <a:ext cx="8335642"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10: Linh </a:t>
            </a:r>
            <a:r>
              <a:rPr lang="en-US" sz="2499" dirty="0" err="1">
                <a:solidFill>
                  <a:srgbClr val="202020"/>
                </a:solidFill>
                <a:latin typeface="Arial"/>
                <a:ea typeface="Arial"/>
                <a:cs typeface="Arial"/>
                <a:sym typeface="Arial"/>
              </a:rPr>
              <a:t>kiện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trong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điều</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khiển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p>
        </p:txBody>
      </p:sp>
      <p:sp>
        <p:nvSpPr>
          <p:cNvPr id="6" name="TextBox 6"/>
          <p:cNvSpPr txBox="1"/>
          <p:nvPr/>
        </p:nvSpPr>
        <p:spPr>
          <a:xfrm>
            <a:off x="1325335" y="3048000"/>
            <a:ext cx="5761266" cy="3982822"/>
          </a:xfrm>
          <a:prstGeom prst="rect">
            <a:avLst/>
          </a:prstGeom>
        </p:spPr>
        <p:txBody>
          <a:bodyPr wrap="square" lIns="0" tIns="0" rIns="0" bIns="0" rtlCol="0" anchor="t">
            <a:spAutoFit/>
          </a:bodyPr>
          <a:lstStyle/>
          <a:p>
            <a:pPr algn="just">
              <a:lnSpc>
                <a:spcPts val="4500"/>
              </a:lnSpc>
              <a:spcBef>
                <a:spcPct val="0"/>
              </a:spcBef>
            </a:pPr>
            <a:r>
              <a:rPr lang="en-US" sz="3000" dirty="0" err="1">
                <a:solidFill>
                  <a:srgbClr val="000000"/>
                </a:solidFill>
                <a:latin typeface="Arial"/>
                <a:ea typeface="Arial"/>
                <a:cs typeface="Arial"/>
                <a:sym typeface="Arial"/>
              </a:rPr>
              <a:t>Sử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dụng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linh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kiện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có</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tùy</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chỉnh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đáp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ứng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yêu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cầu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nhau</a:t>
            </a:r>
            <a:r>
              <a:rPr lang="en-US" sz="3000" dirty="0">
                <a:solidFill>
                  <a:srgbClr val="000000"/>
                </a:solidFill>
                <a:latin typeface="Arial"/>
                <a:ea typeface="Arial"/>
                <a:cs typeface="Arial"/>
                <a:sym typeface="Arial"/>
              </a:rPr>
              <a:t>.</a:t>
            </a:r>
          </a:p>
          <a:p>
            <a:pPr algn="just">
              <a:lnSpc>
                <a:spcPts val="4500"/>
              </a:lnSpc>
              <a:spcBef>
                <a:spcPct val="0"/>
              </a:spcBef>
            </a:pPr>
            <a:r>
              <a:rPr lang="en-US" sz="3000" dirty="0" err="1">
                <a:solidFill>
                  <a:srgbClr val="000000"/>
                </a:solidFill>
                <a:latin typeface="Arial"/>
                <a:ea typeface="Arial"/>
                <a:cs typeface="Arial"/>
                <a:sym typeface="Arial"/>
              </a:rPr>
              <a:t>Đảm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bảo</a:t>
            </a:r>
            <a:r>
              <a:rPr lang="en-US" sz="3000" dirty="0">
                <a:solidFill>
                  <a:srgbClr val="000000"/>
                </a:solidFill>
                <a:latin typeface="Arial"/>
                <a:ea typeface="Arial"/>
                <a:cs typeface="Arial"/>
                <a:sym typeface="Arial"/>
              </a:rPr>
              <a:t> chi </a:t>
            </a:r>
            <a:r>
              <a:rPr lang="en-US" sz="3000" dirty="0" err="1">
                <a:solidFill>
                  <a:srgbClr val="000000"/>
                </a:solidFill>
                <a:latin typeface="Arial"/>
                <a:ea typeface="Arial"/>
                <a:cs typeface="Arial"/>
                <a:sym typeface="Arial"/>
              </a:rPr>
              <a:t>phí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chế</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tạo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phù</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hợp</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để</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phổ</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biến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trong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các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phòng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thí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nghiệm</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cho</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mục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đích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nghiên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cứu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giảng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dạy</a:t>
            </a:r>
            <a:r>
              <a:rPr lang="en-US" sz="3000" dirty="0">
                <a:solidFill>
                  <a:srgbClr val="000000"/>
                </a:solidFill>
                <a:latin typeface="Arial"/>
                <a:ea typeface="Arial"/>
                <a:cs typeface="Arial"/>
                <a:sym typeface="Arial"/>
              </a:rPr>
              <a:t>.</a:t>
            </a:r>
          </a:p>
        </p:txBody>
      </p:sp>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pic>
        <p:nvPicPr>
          <p:cNvPr id="1028" name="Picture 4">
            <a:extLst>
              <a:ext uri="{FF2B5EF4-FFF2-40B4-BE49-F238E27FC236}">
                <a16:creationId xmlns:a16="http://schemas.microsoft.com/office/drawing/2014/main" id="{782B659B-2B70-A16B-26A6-755126C3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61" y="187639"/>
            <a:ext cx="11279120" cy="9703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306569" y="495300"/>
            <a:ext cx="12959509" cy="9266049"/>
          </a:xfrm>
          <a:custGeom>
            <a:avLst/>
            <a:gdLst/>
            <a:ahLst/>
            <a:cxnLst/>
            <a:rect l="l" t="t" r="r" b="b"/>
            <a:pathLst>
              <a:path w="10233581" h="7317010">
                <a:moveTo>
                  <a:pt x="0" y="0"/>
                </a:moveTo>
                <a:lnTo>
                  <a:pt x="10233581" y="0"/>
                </a:lnTo>
                <a:lnTo>
                  <a:pt x="10233581" y="7317011"/>
                </a:lnTo>
                <a:lnTo>
                  <a:pt x="0" y="731701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44130" y="9761349"/>
            <a:ext cx="959973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11: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nguyên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lý</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nguồn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sơn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phủ</a:t>
            </a:r>
            <a:endParaRPr lang="en-US" sz="2499" dirty="0">
              <a:solidFill>
                <a:srgbClr val="202020"/>
              </a:solidFill>
              <a:latin typeface="Arial"/>
              <a:ea typeface="Arial"/>
              <a:cs typeface="Arial"/>
              <a:sym typeface="Arial"/>
            </a:endParaRPr>
          </a:p>
        </p:txBody>
      </p:sp>
      <p:sp>
        <p:nvSpPr>
          <p:cNvPr id="6" name="TextBox 6"/>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D4B8-F8C4-A9F3-8982-6008228F536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DC036C8-B46A-5FF8-BA55-BB817CBB3E24}"/>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a:extLst>
              <a:ext uri="{FF2B5EF4-FFF2-40B4-BE49-F238E27FC236}">
                <a16:creationId xmlns:a16="http://schemas.microsoft.com/office/drawing/2014/main" id="{25DDE6BB-1B5D-52E5-3AB7-930206481F67}"/>
              </a:ext>
            </a:extLst>
          </p:cNvPr>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
        <p:nvSpPr>
          <p:cNvPr id="4" name="TextBox 4">
            <a:extLst>
              <a:ext uri="{FF2B5EF4-FFF2-40B4-BE49-F238E27FC236}">
                <a16:creationId xmlns:a16="http://schemas.microsoft.com/office/drawing/2014/main" id="{E9268722-2B04-33CA-1629-D34AE7B011A5}"/>
              </a:ext>
            </a:extLst>
          </p:cNvPr>
          <p:cNvSpPr txBox="1"/>
          <p:nvPr/>
        </p:nvSpPr>
        <p:spPr>
          <a:xfrm>
            <a:off x="11726591" y="3333750"/>
            <a:ext cx="5442936" cy="2895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Phần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mềm</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Chương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Giao </a:t>
            </a:r>
            <a:r>
              <a:rPr lang="en-US" sz="3000" dirty="0" err="1">
                <a:solidFill>
                  <a:srgbClr val="202020"/>
                </a:solidFill>
                <a:latin typeface="Arial"/>
                <a:ea typeface="Arial"/>
                <a:cs typeface="Arial"/>
                <a:sym typeface="Arial"/>
              </a:rPr>
              <a:t>diện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người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dùng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Bảo </a:t>
            </a:r>
            <a:r>
              <a:rPr lang="en-US" sz="3000" dirty="0" err="1">
                <a:solidFill>
                  <a:srgbClr val="202020"/>
                </a:solidFill>
                <a:latin typeface="Arial"/>
                <a:ea typeface="Arial"/>
                <a:cs typeface="Arial"/>
                <a:sym typeface="Arial"/>
              </a:rPr>
              <a:t>mật</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Cập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nhật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phần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mềm</a:t>
            </a:r>
            <a:endParaRPr lang="en-US" sz="3000" dirty="0">
              <a:solidFill>
                <a:srgbClr val="202020"/>
              </a:solidFill>
              <a:latin typeface="Arial"/>
              <a:ea typeface="Arial"/>
              <a:cs typeface="Arial"/>
              <a:sym typeface="Arial"/>
            </a:endParaRPr>
          </a:p>
        </p:txBody>
      </p:sp>
      <p:sp>
        <p:nvSpPr>
          <p:cNvPr id="5" name="TextBox 5">
            <a:extLst>
              <a:ext uri="{FF2B5EF4-FFF2-40B4-BE49-F238E27FC236}">
                <a16:creationId xmlns:a16="http://schemas.microsoft.com/office/drawing/2014/main" id="{AAF9F4C2-9B2B-D7F2-986A-787E3FCF38BD}"/>
              </a:ext>
            </a:extLst>
          </p:cNvPr>
          <p:cNvSpPr txBox="1"/>
          <p:nvPr/>
        </p:nvSpPr>
        <p:spPr>
          <a:xfrm>
            <a:off x="7196634" y="3333750"/>
            <a:ext cx="4085020" cy="3467100"/>
          </a:xfrm>
          <a:prstGeom prst="rect">
            <a:avLst/>
          </a:prstGeom>
        </p:spPr>
        <p:txBody>
          <a:bodyPr lIns="0" tIns="0" rIns="0" bIns="0" rtlCol="0" anchor="t">
            <a:spAutoFit/>
          </a:bodyPr>
          <a:lstStyle/>
          <a:p>
            <a:pPr marL="647700" lvl="1" indent="-323850" algn="l">
              <a:lnSpc>
                <a:spcPts val="4500"/>
              </a:lnSpc>
              <a:buFont typeface="Arial"/>
              <a:buChar char="•"/>
            </a:pPr>
            <a:r>
              <a:rPr lang="en-US" sz="3000" b="1" dirty="0" err="1">
                <a:solidFill>
                  <a:srgbClr val="000000"/>
                </a:solidFill>
                <a:latin typeface="Arial Bold"/>
                <a:ea typeface="Arial Bold"/>
                <a:cs typeface="Arial Bold"/>
                <a:sym typeface="Arial Bold"/>
              </a:rPr>
              <a:t>Thiết</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kế</a:t>
            </a:r>
            <a:r>
              <a:rPr lang="en-US" sz="3000" b="1" dirty="0">
                <a:solidFill>
                  <a:srgbClr val="000000"/>
                </a:solidFill>
                <a:latin typeface="Arial Bold"/>
                <a:ea typeface="Arial Bold"/>
                <a:cs typeface="Arial Bold"/>
                <a:sym typeface="Arial Bold"/>
              </a:rPr>
              <a:t> vi </a:t>
            </a:r>
            <a:r>
              <a:rPr lang="en-US" sz="3000" b="1" dirty="0" err="1">
                <a:solidFill>
                  <a:srgbClr val="000000"/>
                </a:solidFill>
                <a:latin typeface="Arial Bold"/>
                <a:ea typeface="Arial Bold"/>
                <a:cs typeface="Arial Bold"/>
                <a:sym typeface="Arial Bold"/>
              </a:rPr>
              <a:t>xử</a:t>
            </a:r>
            <a:r>
              <a:rPr lang="en-US" sz="3000" b="1" dirty="0">
                <a:solidFill>
                  <a:srgbClr val="000000"/>
                </a:solidFill>
                <a:latin typeface="Arial Bold"/>
                <a:ea typeface="Arial Bold"/>
                <a:cs typeface="Arial Bold"/>
                <a:sym typeface="Arial Bold"/>
              </a:rPr>
              <a:t> </a:t>
            </a:r>
            <a:r>
              <a:rPr lang="en-US" sz="3000" b="1" dirty="0" err="1">
                <a:solidFill>
                  <a:srgbClr val="000000"/>
                </a:solidFill>
                <a:latin typeface="Arial Bold"/>
                <a:ea typeface="Arial Bold"/>
                <a:cs typeface="Arial Bold"/>
                <a:sym typeface="Arial Bold"/>
              </a:rPr>
              <a:t>lý</a:t>
            </a:r>
            <a:r>
              <a:rPr lang="en-US" sz="3000" b="1" dirty="0">
                <a:solidFill>
                  <a:srgbClr val="000000"/>
                </a:solidFill>
                <a:latin typeface="Arial Bold"/>
                <a:ea typeface="Arial Bold"/>
                <a:cs typeface="Arial Bold"/>
                <a:sym typeface="Arial Bold"/>
              </a:rPr>
              <a:t>:</a:t>
            </a:r>
          </a:p>
          <a:p>
            <a:pPr marL="1295400" lvl="2" indent="-431800" algn="l">
              <a:lnSpc>
                <a:spcPts val="4500"/>
              </a:lnSpc>
              <a:buFont typeface="Arial"/>
              <a:buChar char="⚬"/>
            </a:pPr>
            <a:r>
              <a:rPr lang="en-US" sz="3000" dirty="0">
                <a:solidFill>
                  <a:srgbClr val="000000"/>
                </a:solidFill>
                <a:latin typeface="Arial"/>
                <a:ea typeface="Arial"/>
                <a:cs typeface="Arial"/>
                <a:sym typeface="Arial"/>
              </a:rPr>
              <a:t>Vi </a:t>
            </a:r>
            <a:r>
              <a:rPr lang="en-US" sz="3000" dirty="0" err="1">
                <a:solidFill>
                  <a:srgbClr val="000000"/>
                </a:solidFill>
                <a:latin typeface="Arial"/>
                <a:ea typeface="Arial"/>
                <a:cs typeface="Arial"/>
                <a:sym typeface="Arial"/>
              </a:rPr>
              <a:t>xử</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lý</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Bộ</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nhớ</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Nguồn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điện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err="1">
                <a:solidFill>
                  <a:srgbClr val="000000"/>
                </a:solidFill>
                <a:latin typeface="Arial"/>
                <a:ea typeface="Arial"/>
                <a:cs typeface="Arial"/>
                <a:sym typeface="Arial"/>
              </a:rPr>
              <a:t>Mạch</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điều</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khiển</a:t>
            </a:r>
            <a:endParaRPr lang="en-US" sz="3000" dirty="0">
              <a:solidFill>
                <a:srgbClr val="000000"/>
              </a:solidFill>
              <a:latin typeface="Arial"/>
              <a:ea typeface="Arial"/>
              <a:cs typeface="Arial"/>
              <a:sym typeface="Arial"/>
            </a:endParaRPr>
          </a:p>
          <a:p>
            <a:pPr marL="1295400" lvl="2" indent="-431800" algn="l">
              <a:lnSpc>
                <a:spcPts val="4500"/>
              </a:lnSpc>
              <a:buFont typeface="Arial"/>
              <a:buChar char="⚬"/>
            </a:pPr>
            <a:r>
              <a:rPr lang="en-US" sz="3000" dirty="0">
                <a:solidFill>
                  <a:srgbClr val="000000"/>
                </a:solidFill>
                <a:latin typeface="Arial"/>
                <a:ea typeface="Arial"/>
                <a:cs typeface="Arial"/>
                <a:sym typeface="Arial"/>
              </a:rPr>
              <a:t>Giao </a:t>
            </a:r>
            <a:r>
              <a:rPr lang="en-US" sz="3000" dirty="0" err="1">
                <a:solidFill>
                  <a:srgbClr val="000000"/>
                </a:solidFill>
                <a:latin typeface="Arial"/>
                <a:ea typeface="Arial"/>
                <a:cs typeface="Arial"/>
                <a:sym typeface="Arial"/>
              </a:rPr>
              <a:t>tiếp</a:t>
            </a:r>
            <a:endParaRPr lang="en-US" sz="3000" dirty="0">
              <a:solidFill>
                <a:srgbClr val="000000"/>
              </a:solidFill>
              <a:latin typeface="Arial"/>
              <a:ea typeface="Arial"/>
              <a:cs typeface="Arial"/>
              <a:sym typeface="Arial"/>
            </a:endParaRPr>
          </a:p>
        </p:txBody>
      </p:sp>
      <p:sp>
        <p:nvSpPr>
          <p:cNvPr id="6" name="AutoShape 6">
            <a:extLst>
              <a:ext uri="{FF2B5EF4-FFF2-40B4-BE49-F238E27FC236}">
                <a16:creationId xmlns:a16="http://schemas.microsoft.com/office/drawing/2014/main" id="{AB6A37CE-220C-AA5E-CFE4-494165420B7C}"/>
              </a:ext>
            </a:extLst>
          </p:cNvPr>
          <p:cNvSpPr/>
          <p:nvPr/>
        </p:nvSpPr>
        <p:spPr>
          <a:xfrm>
            <a:off x="7142907"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
        <p:nvSpPr>
          <p:cNvPr id="7" name="AutoShape 7">
            <a:extLst>
              <a:ext uri="{FF2B5EF4-FFF2-40B4-BE49-F238E27FC236}">
                <a16:creationId xmlns:a16="http://schemas.microsoft.com/office/drawing/2014/main" id="{5A0FA8CC-A76D-1E5D-AB82-5A032AE139E2}"/>
              </a:ext>
            </a:extLst>
          </p:cNvPr>
          <p:cNvSpPr/>
          <p:nvPr/>
        </p:nvSpPr>
        <p:spPr>
          <a:xfrm>
            <a:off x="11745641" y="3486150"/>
            <a:ext cx="0" cy="3314700"/>
          </a:xfrm>
          <a:prstGeom prst="line">
            <a:avLst/>
          </a:prstGeom>
          <a:ln w="38100" cap="flat">
            <a:solidFill>
              <a:srgbClr val="3849A2"/>
            </a:solidFill>
            <a:prstDash val="lgDash"/>
            <a:headEnd type="none" w="sm" len="sm"/>
            <a:tailEnd type="none" w="sm" len="sm"/>
          </a:ln>
        </p:spPr>
        <p:txBody>
          <a:bodyPr/>
          <a:lstStyle/>
          <a:p>
            <a:endParaRPr lang="en-US"/>
          </a:p>
        </p:txBody>
      </p:sp>
    </p:spTree>
    <p:extLst>
      <p:ext uri="{BB962C8B-B14F-4D97-AF65-F5344CB8AC3E}">
        <p14:creationId xmlns:p14="http://schemas.microsoft.com/office/powerpoint/2010/main" val="42872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a:extLst>
              <a:ext uri="{FF2B5EF4-FFF2-40B4-BE49-F238E27FC236}">
                <a16:creationId xmlns:a16="http://schemas.microsoft.com/office/drawing/2014/main" id="{D4A57EC2-A4FC-ACCC-5A9C-1F23BB7CB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62" y="1257300"/>
            <a:ext cx="19720924" cy="8382000"/>
          </a:xfrm>
          <a:prstGeom prst="rect">
            <a:avLst/>
          </a:prstGeom>
        </p:spPr>
      </p:pic>
      <p:sp>
        <p:nvSpPr>
          <p:cNvPr id="5" name="TextBox 5"/>
          <p:cNvSpPr txBox="1"/>
          <p:nvPr/>
        </p:nvSpPr>
        <p:spPr>
          <a:xfrm>
            <a:off x="4705100" y="90297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14: </a:t>
            </a:r>
            <a:r>
              <a:rPr lang="en-US" sz="2499" dirty="0" err="1">
                <a:solidFill>
                  <a:srgbClr val="202020"/>
                </a:solidFill>
                <a:latin typeface="Arial"/>
                <a:ea typeface="Arial"/>
                <a:cs typeface="Arial"/>
                <a:sym typeface="Arial"/>
              </a:rPr>
              <a:t>Sơ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đồ</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giải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thuật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máy</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bladecoating</a:t>
            </a:r>
            <a:endParaRPr lang="en-US" sz="2499" dirty="0">
              <a:solidFill>
                <a:srgbClr val="202020"/>
              </a:solidFill>
              <a:latin typeface="Arial"/>
              <a:ea typeface="Arial"/>
              <a:cs typeface="Arial"/>
              <a:sym typeface="Arial"/>
            </a:endParaRP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411522" y="1485900"/>
            <a:ext cx="11464955" cy="7810500"/>
          </a:xfrm>
          <a:custGeom>
            <a:avLst/>
            <a:gdLst/>
            <a:ahLst/>
            <a:cxnLst/>
            <a:rect l="l" t="t" r="r" b="b"/>
            <a:pathLst>
              <a:path w="8590179" h="5852059">
                <a:moveTo>
                  <a:pt x="0" y="0"/>
                </a:moveTo>
                <a:lnTo>
                  <a:pt x="8590178" y="0"/>
                </a:lnTo>
                <a:lnTo>
                  <a:pt x="8590178" y="5852059"/>
                </a:lnTo>
                <a:lnTo>
                  <a:pt x="0" y="585205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705099" y="9296400"/>
            <a:ext cx="8877799" cy="495300"/>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15: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ứng</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dụng</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BF1C-5EB6-AC56-485F-89D236DB887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B68C22B-457C-2B25-569D-122BE5A7A1C9}"/>
              </a:ext>
            </a:extLst>
          </p:cNvPr>
          <p:cNvSpPr txBox="1"/>
          <p:nvPr/>
        </p:nvSpPr>
        <p:spPr>
          <a:xfrm>
            <a:off x="4724153" y="9175082"/>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16: Giao </a:t>
            </a:r>
            <a:r>
              <a:rPr lang="en-US" sz="2499" dirty="0" err="1">
                <a:solidFill>
                  <a:srgbClr val="202020"/>
                </a:solidFill>
                <a:latin typeface="Arial"/>
                <a:ea typeface="Arial"/>
                <a:cs typeface="Arial"/>
                <a:sym typeface="Arial"/>
              </a:rPr>
              <a:t>diện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nối</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wifi</a:t>
            </a:r>
            <a:r>
              <a:rPr lang="en-US" sz="2499" dirty="0">
                <a:solidFill>
                  <a:srgbClr val="202020"/>
                </a:solidFill>
                <a:latin typeface="Arial"/>
                <a:ea typeface="Arial"/>
                <a:cs typeface="Arial"/>
                <a:sym typeface="Arial"/>
              </a:rPr>
              <a:t> blade-coating </a:t>
            </a:r>
            <a:r>
              <a:rPr lang="en-US" sz="2499" dirty="0" err="1">
                <a:solidFill>
                  <a:srgbClr val="202020"/>
                </a:solidFill>
                <a:latin typeface="Arial"/>
                <a:ea typeface="Arial"/>
                <a:cs typeface="Arial"/>
                <a:sym typeface="Arial"/>
              </a:rPr>
              <a:t>trên</a:t>
            </a:r>
            <a:r>
              <a:rPr lang="en-US" sz="2499" dirty="0">
                <a:solidFill>
                  <a:srgbClr val="202020"/>
                </a:solidFill>
                <a:latin typeface="Arial"/>
                <a:ea typeface="Arial"/>
                <a:cs typeface="Arial"/>
                <a:sym typeface="Arial"/>
              </a:rPr>
              <a:t> web</a:t>
            </a:r>
          </a:p>
        </p:txBody>
      </p:sp>
      <p:sp>
        <p:nvSpPr>
          <p:cNvPr id="6" name="TextBox 6">
            <a:extLst>
              <a:ext uri="{FF2B5EF4-FFF2-40B4-BE49-F238E27FC236}">
                <a16:creationId xmlns:a16="http://schemas.microsoft.com/office/drawing/2014/main" id="{B46E9EBA-8D10-BAF0-F3E1-301B70AEEC6F}"/>
              </a:ext>
            </a:extLst>
          </p:cNvPr>
          <p:cNvSpPr txBox="1"/>
          <p:nvPr/>
        </p:nvSpPr>
        <p:spPr>
          <a:xfrm>
            <a:off x="63273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Phần mềm</a:t>
            </a:r>
          </a:p>
        </p:txBody>
      </p:sp>
      <p:pic>
        <p:nvPicPr>
          <p:cNvPr id="12" name="Picture 11" descr="A screenshot of a phone&#10;&#10;AI-generated content may be incorrect.">
            <a:extLst>
              <a:ext uri="{FF2B5EF4-FFF2-40B4-BE49-F238E27FC236}">
                <a16:creationId xmlns:a16="http://schemas.microsoft.com/office/drawing/2014/main" id="{88B10245-5A4C-B963-B262-0AE602E40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63" y="1524467"/>
            <a:ext cx="4423681" cy="7650615"/>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2235939D-663A-5F6C-F764-CCC01DB4A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540" y="1524467"/>
            <a:ext cx="4466885" cy="7612048"/>
          </a:xfrm>
          <a:prstGeom prst="rect">
            <a:avLst/>
          </a:prstGeom>
        </p:spPr>
      </p:pic>
    </p:spTree>
    <p:extLst>
      <p:ext uri="{BB962C8B-B14F-4D97-AF65-F5344CB8AC3E}">
        <p14:creationId xmlns:p14="http://schemas.microsoft.com/office/powerpoint/2010/main" val="27556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029283" y="5866062"/>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813170" y="6032877"/>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8g PVA</a:t>
            </a:r>
          </a:p>
        </p:txBody>
      </p:sp>
      <p:sp>
        <p:nvSpPr>
          <p:cNvPr id="18" name="TextBox 18"/>
          <p:cNvSpPr txBox="1"/>
          <p:nvPr/>
        </p:nvSpPr>
        <p:spPr>
          <a:xfrm>
            <a:off x="4359651" y="7612490"/>
            <a:ext cx="8877799"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17: Quy </a:t>
            </a:r>
            <a:r>
              <a:rPr lang="en-US" sz="2499" dirty="0" err="1">
                <a:solidFill>
                  <a:srgbClr val="202020"/>
                </a:solidFill>
                <a:latin typeface="Arial"/>
                <a:ea typeface="Arial"/>
                <a:cs typeface="Arial"/>
                <a:sym typeface="Arial"/>
              </a:rPr>
              <a:t>trình</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chế</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tạo</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màng</a:t>
            </a:r>
            <a:r>
              <a:rPr lang="en-US" sz="2499" dirty="0">
                <a:solidFill>
                  <a:srgbClr val="202020"/>
                </a:solidFill>
                <a:latin typeface="Arial"/>
                <a:ea typeface="Arial"/>
                <a:cs typeface="Arial"/>
                <a:sym typeface="Arial"/>
              </a:rPr>
              <a:t> PVA blade-coating</a:t>
            </a:r>
          </a:p>
        </p:txBody>
      </p:sp>
      <p:sp>
        <p:nvSpPr>
          <p:cNvPr id="19" name="TextBox 19"/>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p:cNvSpPr txBox="1"/>
          <p:nvPr/>
        </p:nvSpPr>
        <p:spPr>
          <a:xfrm>
            <a:off x="727981" y="495300"/>
            <a:ext cx="15708946" cy="1915524"/>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a:t>
            </a:r>
            <a:r>
              <a:rPr lang="en-US" sz="6000" b="1" dirty="0" err="1">
                <a:solidFill>
                  <a:srgbClr val="3849A2"/>
                </a:solidFill>
                <a:latin typeface="Maven Pro Heavy"/>
                <a:ea typeface="Maven Pro Heavy"/>
                <a:cs typeface="Maven Pro Heavy"/>
                <a:sym typeface="Maven Pro Heavy"/>
              </a:rPr>
              <a:t>Ứng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dụng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máy</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trong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linh</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kiện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chuyển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đổi</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điện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năng</a:t>
            </a:r>
            <a:endParaRPr lang="en-US" sz="6000" b="1" dirty="0">
              <a:solidFill>
                <a:srgbClr val="3849A2"/>
              </a:solidFill>
              <a:latin typeface="Maven Pro Heavy"/>
              <a:ea typeface="Maven Pro Heavy"/>
              <a:cs typeface="Maven Pro Heavy"/>
              <a:sym typeface="Maven Pro Heavy"/>
            </a:endParaRPr>
          </a:p>
        </p:txBody>
      </p:sp>
      <p:sp>
        <p:nvSpPr>
          <p:cNvPr id="12" name="Freeform 4">
            <a:extLst>
              <a:ext uri="{FF2B5EF4-FFF2-40B4-BE49-F238E27FC236}">
                <a16:creationId xmlns:a16="http://schemas.microsoft.com/office/drawing/2014/main" id="{A7E67C43-3409-D0BA-4075-0038703FEF61}"/>
              </a:ext>
            </a:extLst>
          </p:cNvPr>
          <p:cNvSpPr/>
          <p:nvPr/>
        </p:nvSpPr>
        <p:spPr>
          <a:xfrm>
            <a:off x="5165817" y="4741097"/>
            <a:ext cx="824753" cy="969955"/>
          </a:xfrm>
          <a:custGeom>
            <a:avLst/>
            <a:gdLst/>
            <a:ahLst/>
            <a:cxnLst/>
            <a:rect l="l" t="t" r="r" b="b"/>
            <a:pathLst>
              <a:path w="824753" h="969955">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918324E0-DD32-AD1C-0C49-A44DBBB89F3A}"/>
              </a:ext>
            </a:extLst>
          </p:cNvPr>
          <p:cNvSpPr/>
          <p:nvPr/>
        </p:nvSpPr>
        <p:spPr>
          <a:xfrm>
            <a:off x="9713774" y="4741097"/>
            <a:ext cx="824753" cy="969955"/>
          </a:xfrm>
          <a:custGeom>
            <a:avLst/>
            <a:gdLst/>
            <a:ahLst/>
            <a:cxnLst/>
            <a:rect l="l" t="t" r="r" b="b"/>
            <a:pathLst>
              <a:path w="824753" h="969955">
                <a:moveTo>
                  <a:pt x="0" y="0"/>
                </a:moveTo>
                <a:lnTo>
                  <a:pt x="824752" y="0"/>
                </a:lnTo>
                <a:lnTo>
                  <a:pt x="824752"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7">
            <a:extLst>
              <a:ext uri="{FF2B5EF4-FFF2-40B4-BE49-F238E27FC236}">
                <a16:creationId xmlns:a16="http://schemas.microsoft.com/office/drawing/2014/main" id="{8583ED62-0A2B-E8F3-3AEF-0F87C45BC64F}"/>
              </a:ext>
            </a:extLst>
          </p:cNvPr>
          <p:cNvSpPr/>
          <p:nvPr/>
        </p:nvSpPr>
        <p:spPr>
          <a:xfrm>
            <a:off x="7112816" y="4306886"/>
            <a:ext cx="1431550" cy="1404167"/>
          </a:xfrm>
          <a:custGeom>
            <a:avLst/>
            <a:gdLst/>
            <a:ahLst/>
            <a:cxnLst/>
            <a:rect l="l" t="t" r="r" b="b"/>
            <a:pathLst>
              <a:path w="1431550" h="1404167">
                <a:moveTo>
                  <a:pt x="0" y="0"/>
                </a:moveTo>
                <a:lnTo>
                  <a:pt x="1431551" y="0"/>
                </a:lnTo>
                <a:lnTo>
                  <a:pt x="1431551" y="1404167"/>
                </a:lnTo>
                <a:lnTo>
                  <a:pt x="0" y="14041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AutoShape 8">
            <a:extLst>
              <a:ext uri="{FF2B5EF4-FFF2-40B4-BE49-F238E27FC236}">
                <a16:creationId xmlns:a16="http://schemas.microsoft.com/office/drawing/2014/main" id="{B65D369B-ED1C-58B2-CB5E-75AE9A252234}"/>
              </a:ext>
            </a:extLst>
          </p:cNvPr>
          <p:cNvSpPr/>
          <p:nvPr/>
        </p:nvSpPr>
        <p:spPr>
          <a:xfrm>
            <a:off x="6287872" y="5337390"/>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6" name="AutoShape 9">
            <a:extLst>
              <a:ext uri="{FF2B5EF4-FFF2-40B4-BE49-F238E27FC236}">
                <a16:creationId xmlns:a16="http://schemas.microsoft.com/office/drawing/2014/main" id="{DCC365BA-7EA0-B322-14F7-3B379E59F032}"/>
              </a:ext>
            </a:extLst>
          </p:cNvPr>
          <p:cNvSpPr/>
          <p:nvPr/>
        </p:nvSpPr>
        <p:spPr>
          <a:xfrm>
            <a:off x="892748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7" name="AutoShape 10">
            <a:extLst>
              <a:ext uri="{FF2B5EF4-FFF2-40B4-BE49-F238E27FC236}">
                <a16:creationId xmlns:a16="http://schemas.microsoft.com/office/drawing/2014/main" id="{5DE8D8ED-26C8-7D5D-8D95-F386676C81F5}"/>
              </a:ext>
            </a:extLst>
          </p:cNvPr>
          <p:cNvSpPr/>
          <p:nvPr/>
        </p:nvSpPr>
        <p:spPr>
          <a:xfrm>
            <a:off x="10761190" y="5313315"/>
            <a:ext cx="599009" cy="0"/>
          </a:xfrm>
          <a:prstGeom prst="line">
            <a:avLst/>
          </a:prstGeom>
          <a:ln w="28575" cap="flat">
            <a:solidFill>
              <a:srgbClr val="000000"/>
            </a:solidFill>
            <a:prstDash val="solid"/>
            <a:headEnd type="none" w="sm" len="sm"/>
            <a:tailEnd type="triangle" w="lg" len="med"/>
          </a:ln>
        </p:spPr>
        <p:txBody>
          <a:bodyPr/>
          <a:lstStyle/>
          <a:p>
            <a:endParaRPr lang="en-US"/>
          </a:p>
        </p:txBody>
      </p:sp>
      <p:sp>
        <p:nvSpPr>
          <p:cNvPr id="28" name="Freeform 11">
            <a:extLst>
              <a:ext uri="{FF2B5EF4-FFF2-40B4-BE49-F238E27FC236}">
                <a16:creationId xmlns:a16="http://schemas.microsoft.com/office/drawing/2014/main" id="{2AE3B25F-80E6-608B-AAAD-BFDE80301A88}"/>
              </a:ext>
            </a:extLst>
          </p:cNvPr>
          <p:cNvSpPr/>
          <p:nvPr/>
        </p:nvSpPr>
        <p:spPr>
          <a:xfrm>
            <a:off x="4635326" y="5325352"/>
            <a:ext cx="188251" cy="188251"/>
          </a:xfrm>
          <a:custGeom>
            <a:avLst/>
            <a:gdLst/>
            <a:ahLst/>
            <a:cxnLst/>
            <a:rect l="l" t="t" r="r" b="b"/>
            <a:pathLst>
              <a:path w="188251" h="188251">
                <a:moveTo>
                  <a:pt x="0" y="0"/>
                </a:moveTo>
                <a:lnTo>
                  <a:pt x="188251" y="0"/>
                </a:lnTo>
                <a:lnTo>
                  <a:pt x="188251" y="188251"/>
                </a:lnTo>
                <a:lnTo>
                  <a:pt x="0" y="188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TextBox 14">
            <a:extLst>
              <a:ext uri="{FF2B5EF4-FFF2-40B4-BE49-F238E27FC236}">
                <a16:creationId xmlns:a16="http://schemas.microsoft.com/office/drawing/2014/main" id="{86BF5573-0B31-7FFC-CAC1-4FF499F20E1E}"/>
              </a:ext>
            </a:extLst>
          </p:cNvPr>
          <p:cNvSpPr txBox="1"/>
          <p:nvPr/>
        </p:nvSpPr>
        <p:spPr>
          <a:xfrm>
            <a:off x="5063298" y="5957575"/>
            <a:ext cx="1029791"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id="31" name="TextBox 15">
            <a:extLst>
              <a:ext uri="{FF2B5EF4-FFF2-40B4-BE49-F238E27FC236}">
                <a16:creationId xmlns:a16="http://schemas.microsoft.com/office/drawing/2014/main" id="{A3CB41C5-1FA1-F99F-8F1C-F2A823F4A741}"/>
              </a:ext>
            </a:extLst>
          </p:cNvPr>
          <p:cNvSpPr txBox="1"/>
          <p:nvPr/>
        </p:nvSpPr>
        <p:spPr>
          <a:xfrm>
            <a:off x="6858633" y="5957575"/>
            <a:ext cx="1939918"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600 rpm, 8h, 90⁰C</a:t>
            </a:r>
          </a:p>
        </p:txBody>
      </p:sp>
      <p:sp>
        <p:nvSpPr>
          <p:cNvPr id="32" name="TextBox 16">
            <a:extLst>
              <a:ext uri="{FF2B5EF4-FFF2-40B4-BE49-F238E27FC236}">
                <a16:creationId xmlns:a16="http://schemas.microsoft.com/office/drawing/2014/main" id="{74117952-D526-819D-5C09-C90F90097140}"/>
              </a:ext>
            </a:extLst>
          </p:cNvPr>
          <p:cNvSpPr txBox="1"/>
          <p:nvPr/>
        </p:nvSpPr>
        <p:spPr>
          <a:xfrm>
            <a:off x="9491110" y="5957575"/>
            <a:ext cx="1270079" cy="338231"/>
          </a:xfrm>
          <a:prstGeom prst="rect">
            <a:avLst/>
          </a:prstGeom>
        </p:spPr>
        <p:txBody>
          <a:bodyPr lIns="0" tIns="0" rIns="0" bIns="0" rtlCol="0" anchor="t">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id="33" name="TextBox 17">
            <a:extLst>
              <a:ext uri="{FF2B5EF4-FFF2-40B4-BE49-F238E27FC236}">
                <a16:creationId xmlns:a16="http://schemas.microsoft.com/office/drawing/2014/main" id="{2DE8BA33-A235-984B-E388-B1C1F3FCADC4}"/>
              </a:ext>
            </a:extLst>
          </p:cNvPr>
          <p:cNvSpPr txBox="1"/>
          <p:nvPr/>
        </p:nvSpPr>
        <p:spPr>
          <a:xfrm>
            <a:off x="11794898" y="5914673"/>
            <a:ext cx="1640123" cy="338231"/>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Blade-coating</a:t>
            </a:r>
          </a:p>
        </p:txBody>
      </p:sp>
      <p:pic>
        <p:nvPicPr>
          <p:cNvPr id="34" name="Picture 33" descr="A white printer with a blue screen">
            <a:extLst>
              <a:ext uri="{FF2B5EF4-FFF2-40B4-BE49-F238E27FC236}">
                <a16:creationId xmlns:a16="http://schemas.microsoft.com/office/drawing/2014/main" id="{40685257-BE8F-525F-2594-CDFEFCB78F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59336" y="4518975"/>
            <a:ext cx="3530347" cy="1522176"/>
          </a:xfrm>
          <a:prstGeom prst="rect">
            <a:avLst/>
          </a:prstGeom>
        </p:spPr>
      </p:pic>
      <p:sp>
        <p:nvSpPr>
          <p:cNvPr id="37" name="Freeform 6">
            <a:extLst>
              <a:ext uri="{FF2B5EF4-FFF2-40B4-BE49-F238E27FC236}">
                <a16:creationId xmlns:a16="http://schemas.microsoft.com/office/drawing/2014/main" id="{E9166D7D-1E70-78B0-2A52-D82F28D7B051}"/>
              </a:ext>
            </a:extLst>
          </p:cNvPr>
          <p:cNvSpPr/>
          <p:nvPr/>
        </p:nvSpPr>
        <p:spPr>
          <a:xfrm>
            <a:off x="3029283" y="4416391"/>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6">
            <a:extLst>
              <a:ext uri="{FF2B5EF4-FFF2-40B4-BE49-F238E27FC236}">
                <a16:creationId xmlns:a16="http://schemas.microsoft.com/office/drawing/2014/main" id="{86B6F3FF-AEEA-DFDD-55F2-DC1A7194FAB3}"/>
              </a:ext>
            </a:extLst>
          </p:cNvPr>
          <p:cNvSpPr/>
          <p:nvPr/>
        </p:nvSpPr>
        <p:spPr>
          <a:xfrm>
            <a:off x="3031753" y="5162116"/>
            <a:ext cx="1111849" cy="548936"/>
          </a:xfrm>
          <a:custGeom>
            <a:avLst/>
            <a:gdLst/>
            <a:ahLst/>
            <a:cxnLst/>
            <a:rect l="l" t="t" r="r" b="b"/>
            <a:pathLst>
              <a:path w="1111849" h="548936">
                <a:moveTo>
                  <a:pt x="0" y="0"/>
                </a:moveTo>
                <a:lnTo>
                  <a:pt x="1111850" y="0"/>
                </a:lnTo>
                <a:lnTo>
                  <a:pt x="1111850" y="548936"/>
                </a:lnTo>
                <a:lnTo>
                  <a:pt x="0" y="548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TextBox 13">
            <a:extLst>
              <a:ext uri="{FF2B5EF4-FFF2-40B4-BE49-F238E27FC236}">
                <a16:creationId xmlns:a16="http://schemas.microsoft.com/office/drawing/2014/main" id="{79F83784-2BE3-B158-2214-38A7C02A60E1}"/>
              </a:ext>
            </a:extLst>
          </p:cNvPr>
          <p:cNvSpPr txBox="1"/>
          <p:nvPr/>
        </p:nvSpPr>
        <p:spPr>
          <a:xfrm>
            <a:off x="1854211" y="4542965"/>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6.4g PVA</a:t>
            </a:r>
          </a:p>
        </p:txBody>
      </p:sp>
      <p:sp>
        <p:nvSpPr>
          <p:cNvPr id="54" name="TextBox 13">
            <a:extLst>
              <a:ext uri="{FF2B5EF4-FFF2-40B4-BE49-F238E27FC236}">
                <a16:creationId xmlns:a16="http://schemas.microsoft.com/office/drawing/2014/main" id="{CC252F5D-E411-A7D0-2AB7-1D8AA802EC95}"/>
              </a:ext>
            </a:extLst>
          </p:cNvPr>
          <p:cNvSpPr txBox="1"/>
          <p:nvPr/>
        </p:nvSpPr>
        <p:spPr>
          <a:xfrm>
            <a:off x="1815640" y="5288690"/>
            <a:ext cx="1017040" cy="295787"/>
          </a:xfrm>
          <a:prstGeom prst="rect">
            <a:avLst/>
          </a:prstGeom>
        </p:spPr>
        <p:txBody>
          <a:bodyPr lIns="0" tIns="0" rIns="0" bIns="0" rtlCol="0" anchor="t">
            <a:spAutoFit/>
          </a:bodyPr>
          <a:lstStyle/>
          <a:p>
            <a:pPr algn="ctr">
              <a:lnSpc>
                <a:spcPts val="2464"/>
              </a:lnSpc>
              <a:spcBef>
                <a:spcPct val="0"/>
              </a:spcBef>
            </a:pPr>
            <a:r>
              <a:rPr lang="en-US" sz="1895" dirty="0">
                <a:solidFill>
                  <a:srgbClr val="000000"/>
                </a:solidFill>
                <a:latin typeface="Arial"/>
                <a:ea typeface="Arial"/>
                <a:cs typeface="Arial"/>
                <a:sym typeface="Arial"/>
              </a:rPr>
              <a:t>7.2g PVA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2DCB-AB94-0E18-8E7A-0F2599188E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4C542CB-6F8F-8BCE-D27A-A28AD0271B25}"/>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2A028B30-0796-E2C8-EDF3-8BCDFCA7F369}"/>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449BAD1B-12DA-DF22-DD7E-0E034028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liquid in a blue container&#10;&#10;AI-generated content may be incorrect.">
            <a:extLst>
              <a:ext uri="{FF2B5EF4-FFF2-40B4-BE49-F238E27FC236}">
                <a16:creationId xmlns:a16="http://schemas.microsoft.com/office/drawing/2014/main" id="{A78AB82F-A699-4ABE-D6B0-F3EAB1D96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1" y="5485293"/>
            <a:ext cx="1810379" cy="2647834"/>
          </a:xfrm>
          <a:prstGeom prst="rect">
            <a:avLst/>
          </a:prstGeom>
        </p:spPr>
      </p:pic>
      <p:pic>
        <p:nvPicPr>
          <p:cNvPr id="21" name="Picture 20" descr="A blue and white gradient&#10;&#10;AI-generated content may be incorrect.">
            <a:extLst>
              <a:ext uri="{FF2B5EF4-FFF2-40B4-BE49-F238E27FC236}">
                <a16:creationId xmlns:a16="http://schemas.microsoft.com/office/drawing/2014/main" id="{B95B8543-8DA2-D494-B80A-3A8614A07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194" y="1982938"/>
            <a:ext cx="1752600" cy="2648443"/>
          </a:xfrm>
          <a:prstGeom prst="rect">
            <a:avLst/>
          </a:prstGeom>
        </p:spPr>
      </p:pic>
      <p:pic>
        <p:nvPicPr>
          <p:cNvPr id="23" name="Picture 22" descr="A blue liquid in a blue container&#10;&#10;AI-generated content may be incorrect.">
            <a:extLst>
              <a:ext uri="{FF2B5EF4-FFF2-40B4-BE49-F238E27FC236}">
                <a16:creationId xmlns:a16="http://schemas.microsoft.com/office/drawing/2014/main" id="{972691A9-EA71-38B9-6977-B64BF2F73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5448300"/>
            <a:ext cx="1810380" cy="2647835"/>
          </a:xfrm>
          <a:prstGeom prst="rect">
            <a:avLst/>
          </a:prstGeom>
        </p:spPr>
      </p:pic>
      <p:pic>
        <p:nvPicPr>
          <p:cNvPr id="25" name="Picture 24" descr="A blue and white background&#10;&#10;AI-generated content may be incorrect.">
            <a:extLst>
              <a:ext uri="{FF2B5EF4-FFF2-40B4-BE49-F238E27FC236}">
                <a16:creationId xmlns:a16="http://schemas.microsoft.com/office/drawing/2014/main" id="{61E564B2-17B0-EB67-765D-8B19290D1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773333" y="2524328"/>
            <a:ext cx="2607734" cy="1676400"/>
          </a:xfrm>
          <a:prstGeom prst="rect">
            <a:avLst/>
          </a:prstGeom>
        </p:spPr>
      </p:pic>
      <p:pic>
        <p:nvPicPr>
          <p:cNvPr id="31" name="Picture 30" descr="A close-up of a blue sky&#10;&#10;AI-generated content may be incorrect.">
            <a:extLst>
              <a:ext uri="{FF2B5EF4-FFF2-40B4-BE49-F238E27FC236}">
                <a16:creationId xmlns:a16="http://schemas.microsoft.com/office/drawing/2014/main" id="{3D785B1D-529E-276E-F849-5246BEA0D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35000" y="5448300"/>
            <a:ext cx="1735851" cy="2628888"/>
          </a:xfrm>
          <a:prstGeom prst="rect">
            <a:avLst/>
          </a:prstGeom>
        </p:spPr>
      </p:pic>
      <p:pic>
        <p:nvPicPr>
          <p:cNvPr id="1025" name="Picture 1024" descr="A blue and white painting&#10;&#10;AI-generated content may be incorrect.">
            <a:extLst>
              <a:ext uri="{FF2B5EF4-FFF2-40B4-BE49-F238E27FC236}">
                <a16:creationId xmlns:a16="http://schemas.microsoft.com/office/drawing/2014/main" id="{320E6DE8-7579-A65C-C153-B1C85BBF41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2453" y="2068838"/>
            <a:ext cx="1878180" cy="2607734"/>
          </a:xfrm>
          <a:prstGeom prst="rect">
            <a:avLst/>
          </a:prstGeom>
        </p:spPr>
      </p:pic>
      <p:sp>
        <p:nvSpPr>
          <p:cNvPr id="1028" name="TextBox 1027">
            <a:extLst>
              <a:ext uri="{FF2B5EF4-FFF2-40B4-BE49-F238E27FC236}">
                <a16:creationId xmlns:a16="http://schemas.microsoft.com/office/drawing/2014/main" id="{633B20CA-F714-4CB6-7F2F-A82C11509DD8}"/>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8%)</a:t>
            </a:r>
            <a:endParaRPr lang="en-US" sz="1800" dirty="0">
              <a:solidFill>
                <a:srgbClr val="202020"/>
              </a:solidFill>
              <a:latin typeface="Arial"/>
              <a:ea typeface="Arial"/>
              <a:cs typeface="Arial"/>
              <a:sym typeface="Arial"/>
            </a:endParaRPr>
          </a:p>
        </p:txBody>
      </p:sp>
      <p:pic>
        <p:nvPicPr>
          <p:cNvPr id="4" name="Picture 3" descr="A blue surface with white spots&#10;&#10;AI-generated content may be incorrect.">
            <a:extLst>
              <a:ext uri="{FF2B5EF4-FFF2-40B4-BE49-F238E27FC236}">
                <a16:creationId xmlns:a16="http://schemas.microsoft.com/office/drawing/2014/main" id="{43394D35-5DB4-B39F-EAE3-E8C13062FA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5606" y="2058661"/>
            <a:ext cx="1456641" cy="2607734"/>
          </a:xfrm>
          <a:prstGeom prst="rect">
            <a:avLst/>
          </a:prstGeom>
        </p:spPr>
      </p:pic>
      <p:pic>
        <p:nvPicPr>
          <p:cNvPr id="6" name="Picture 5" descr="A blue and white background&#10;&#10;AI-generated content may be incorrect.">
            <a:extLst>
              <a:ext uri="{FF2B5EF4-FFF2-40B4-BE49-F238E27FC236}">
                <a16:creationId xmlns:a16="http://schemas.microsoft.com/office/drawing/2014/main" id="{35742450-65EF-E4CD-CAD1-AF1F255186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6188" y="5485293"/>
            <a:ext cx="1711494" cy="2610841"/>
          </a:xfrm>
          <a:prstGeom prst="rect">
            <a:avLst/>
          </a:prstGeom>
        </p:spPr>
      </p:pic>
    </p:spTree>
    <p:extLst>
      <p:ext uri="{BB962C8B-B14F-4D97-AF65-F5344CB8AC3E}">
        <p14:creationId xmlns:p14="http://schemas.microsoft.com/office/powerpoint/2010/main" val="9613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279595061"/>
              </p:ext>
            </p:extLst>
          </p:nvPr>
        </p:nvGraphicFramePr>
        <p:xfrm>
          <a:off x="1743166" y="1028700"/>
          <a:ext cx="14944634" cy="7106825"/>
        </p:xfrm>
        <a:graphic>
          <a:graphicData uri="http://schemas.openxmlformats.org/drawingml/2006/table">
            <a:tbl>
              <a:tblPr/>
              <a:tblGrid>
                <a:gridCol w="1966128">
                  <a:extLst>
                    <a:ext uri="{9D8B030D-6E8A-4147-A177-3AD203B41FA5}">
                      <a16:colId xmlns:a16="http://schemas.microsoft.com/office/drawing/2014/main" val="20000"/>
                    </a:ext>
                  </a:extLst>
                </a:gridCol>
                <a:gridCol w="390834">
                  <a:extLst>
                    <a:ext uri="{9D8B030D-6E8A-4147-A177-3AD203B41FA5}">
                      <a16:colId xmlns:a16="http://schemas.microsoft.com/office/drawing/2014/main" val="20001"/>
                    </a:ext>
                  </a:extLst>
                </a:gridCol>
                <a:gridCol w="12587672">
                  <a:extLst>
                    <a:ext uri="{9D8B030D-6E8A-4147-A177-3AD203B41FA5}">
                      <a16:colId xmlns:a16="http://schemas.microsoft.com/office/drawing/2014/main" val="20002"/>
                    </a:ext>
                  </a:extLst>
                </a:gridCol>
              </a:tblGrid>
              <a:tr h="3045619">
                <a:tc gridSpan="3">
                  <a:txBody>
                    <a:bodyPr/>
                    <a:lstStyle/>
                    <a:p>
                      <a:pPr algn="ctr">
                        <a:lnSpc>
                          <a:spcPts val="7699"/>
                        </a:lnSpc>
                        <a:defRPr/>
                      </a:pPr>
                      <a:r>
                        <a:rPr lang="en-US" sz="5499" b="1" dirty="0" err="1">
                          <a:solidFill>
                            <a:srgbClr val="3849A2"/>
                          </a:solidFill>
                          <a:latin typeface="Maven Pro Heavy"/>
                          <a:ea typeface="Maven Pro Heavy"/>
                          <a:cs typeface="Maven Pro Heavy"/>
                          <a:sym typeface="Maven Pro Heavy"/>
                        </a:rPr>
                        <a:t>Nội</a:t>
                      </a:r>
                      <a:r>
                        <a:rPr lang="en-US" sz="5499" b="1" dirty="0">
                          <a:solidFill>
                            <a:srgbClr val="3849A2"/>
                          </a:solidFill>
                          <a:latin typeface="Maven Pro Heavy"/>
                          <a:ea typeface="Maven Pro Heavy"/>
                          <a:cs typeface="Maven Pro Heavy"/>
                          <a:sym typeface="Maven Pro Heavy"/>
                        </a:rPr>
                        <a:t> dung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ctr">
                        <a:lnSpc>
                          <a:spcPts val="7699"/>
                        </a:lnSpc>
                        <a:defRPr/>
                      </a:pPr>
                      <a:r>
                        <a:rPr lang="en-US" sz="5499" b="1">
                          <a:solidFill>
                            <a:srgbClr val="3849A2"/>
                          </a:solidFill>
                          <a:latin typeface="Maven Pro Heavy"/>
                          <a:ea typeface="Maven Pro Heavy"/>
                          <a:cs typeface="Maven Pro Heavy"/>
                          <a:sym typeface="Maven Pro Heavy"/>
                        </a:rPr>
                        <a:t>Nội dung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202020"/>
                          </a:solidFill>
                          <a:latin typeface="Arial"/>
                          <a:ea typeface="Arial"/>
                          <a:cs typeface="Arial"/>
                          <a:sym typeface="Arial"/>
                        </a:rPr>
                        <a:t>Ứng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dụng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máy</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tráng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phủ</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trong</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linh</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kiện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chuyển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đổi</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điện</a:t>
                      </a:r>
                      <a:r>
                        <a:rPr lang="en-US" sz="4500" dirty="0">
                          <a:solidFill>
                            <a:srgbClr val="202020"/>
                          </a:solidFill>
                          <a:latin typeface="Arial"/>
                          <a:ea typeface="Arial"/>
                          <a:cs typeface="Arial"/>
                          <a:sym typeface="Arial"/>
                        </a:rPr>
                        <a:t> </a:t>
                      </a:r>
                      <a:r>
                        <a:rPr lang="en-US" sz="4500" dirty="0" err="1">
                          <a:solidFill>
                            <a:srgbClr val="202020"/>
                          </a:solidFill>
                          <a:latin typeface="Arial"/>
                          <a:ea typeface="Arial"/>
                          <a:cs typeface="Arial"/>
                          <a:sym typeface="Arial"/>
                        </a:rPr>
                        <a:t>năng</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6300"/>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6300"/>
                        </a:lnSpc>
                        <a:defRPr/>
                      </a:pPr>
                      <a:r>
                        <a:rPr lang="en-US" sz="4500" dirty="0" err="1">
                          <a:solidFill>
                            <a:srgbClr val="000000"/>
                          </a:solidFill>
                          <a:latin typeface="Arial"/>
                          <a:ea typeface="Arial"/>
                          <a:cs typeface="Arial"/>
                          <a:sym typeface="Arial"/>
                        </a:rPr>
                        <a:t>Kết</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quả</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và</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thảo</a:t>
                      </a:r>
                      <a:r>
                        <a:rPr lang="en-US" sz="4500" dirty="0">
                          <a:solidFill>
                            <a:srgbClr val="000000"/>
                          </a:solidFill>
                          <a:latin typeface="Arial"/>
                          <a:ea typeface="Arial"/>
                          <a:cs typeface="Arial"/>
                          <a:sym typeface="Arial"/>
                        </a:rPr>
                        <a:t> </a:t>
                      </a:r>
                      <a:r>
                        <a:rPr lang="en-US" sz="4500" dirty="0" err="1">
                          <a:solidFill>
                            <a:srgbClr val="000000"/>
                          </a:solidFill>
                          <a:latin typeface="Arial"/>
                          <a:ea typeface="Arial"/>
                          <a:cs typeface="Arial"/>
                          <a:sym typeface="Arial"/>
                        </a:rPr>
                        <a:t>luận</a:t>
                      </a: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F98B5-677F-94F2-FCBD-CED5ABE4B2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66F16B9-E5D0-37DC-6E07-1296B8492E41}"/>
              </a:ext>
            </a:extLst>
          </p:cNvPr>
          <p:cNvSpPr txBox="1"/>
          <p:nvPr/>
        </p:nvSpPr>
        <p:spPr>
          <a:xfrm>
            <a:off x="14245604" y="1790657"/>
            <a:ext cx="1764319" cy="495300"/>
          </a:xfrm>
          <a:prstGeom prst="rect">
            <a:avLst/>
          </a:prstGeom>
        </p:spPr>
        <p:txBody>
          <a:bodyPr lIns="0" tIns="0" rIns="0" bIns="0" rtlCol="0" anchor="t">
            <a:spAutoFit/>
          </a:bodyPr>
          <a:lstStyle/>
          <a:p>
            <a:pPr algn="ctr">
              <a:lnSpc>
                <a:spcPts val="3749"/>
              </a:lnSpc>
            </a:pPr>
            <a:r>
              <a:rPr lang="en-US" sz="2499">
                <a:solidFill>
                  <a:srgbClr val="FFFFFF"/>
                </a:solidFill>
                <a:latin typeface="Arial"/>
                <a:ea typeface="Arial"/>
                <a:cs typeface="Arial"/>
                <a:sym typeface="Arial"/>
              </a:rPr>
              <a:t>PVA 10%</a:t>
            </a:r>
          </a:p>
        </p:txBody>
      </p:sp>
      <p:sp>
        <p:nvSpPr>
          <p:cNvPr id="20" name="TextBox 20">
            <a:extLst>
              <a:ext uri="{FF2B5EF4-FFF2-40B4-BE49-F238E27FC236}">
                <a16:creationId xmlns:a16="http://schemas.microsoft.com/office/drawing/2014/main" id="{F84CE0FC-7947-4B11-0A61-71CB7E191A20}"/>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1026" name="Picture 2">
            <a:extLst>
              <a:ext uri="{FF2B5EF4-FFF2-40B4-BE49-F238E27FC236}">
                <a16:creationId xmlns:a16="http://schemas.microsoft.com/office/drawing/2014/main" id="{2C5C2453-2719-881E-23E9-ACAF77F04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23900"/>
            <a:ext cx="18897600" cy="7661189"/>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B125165C-C35F-3A77-CD37-1AEADA7A52ED}"/>
              </a:ext>
            </a:extLst>
          </p:cNvPr>
          <p:cNvSpPr txBox="1"/>
          <p:nvPr/>
        </p:nvSpPr>
        <p:spPr>
          <a:xfrm>
            <a:off x="2590800" y="8627650"/>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18:</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Ảnh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hưởng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của</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tốc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độ</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đến</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hình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thái</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học</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(PVA 9%)</a:t>
            </a:r>
            <a:endParaRPr lang="en-US" sz="1800" dirty="0">
              <a:solidFill>
                <a:srgbClr val="202020"/>
              </a:solidFill>
              <a:latin typeface="Arial"/>
              <a:ea typeface="Arial"/>
              <a:cs typeface="Arial"/>
              <a:sym typeface="Arial"/>
            </a:endParaRPr>
          </a:p>
        </p:txBody>
      </p:sp>
      <p:pic>
        <p:nvPicPr>
          <p:cNvPr id="24" name="Picture 23" descr="A blue and white background&#10;&#10;AI-generated content may be incorrect.">
            <a:extLst>
              <a:ext uri="{FF2B5EF4-FFF2-40B4-BE49-F238E27FC236}">
                <a16:creationId xmlns:a16="http://schemas.microsoft.com/office/drawing/2014/main" id="{29CF1EEE-AC55-5769-AF58-DCD1AB53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322" y="5448300"/>
            <a:ext cx="1581399" cy="2331856"/>
          </a:xfrm>
          <a:prstGeom prst="rect">
            <a:avLst/>
          </a:prstGeom>
        </p:spPr>
      </p:pic>
      <p:pic>
        <p:nvPicPr>
          <p:cNvPr id="27" name="Picture 26" descr="A blue surface with a blurry background&#10;&#10;AI-generated content may be incorrect.">
            <a:extLst>
              <a:ext uri="{FF2B5EF4-FFF2-40B4-BE49-F238E27FC236}">
                <a16:creationId xmlns:a16="http://schemas.microsoft.com/office/drawing/2014/main" id="{914BDFA0-BE00-91D6-6814-AEE9F07FA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4244" y="2355951"/>
            <a:ext cx="1607685" cy="2198543"/>
          </a:xfrm>
          <a:prstGeom prst="rect">
            <a:avLst/>
          </a:prstGeom>
        </p:spPr>
      </p:pic>
      <p:pic>
        <p:nvPicPr>
          <p:cNvPr id="29" name="Picture 28" descr="A blurry blue and white background&#10;&#10;AI-generated content may be incorrect.">
            <a:extLst>
              <a:ext uri="{FF2B5EF4-FFF2-40B4-BE49-F238E27FC236}">
                <a16:creationId xmlns:a16="http://schemas.microsoft.com/office/drawing/2014/main" id="{41895DFB-D4B9-DBCF-7AF4-6508472539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0" y="5441197"/>
            <a:ext cx="1972521" cy="2331856"/>
          </a:xfrm>
          <a:prstGeom prst="rect">
            <a:avLst/>
          </a:prstGeom>
        </p:spPr>
      </p:pic>
      <p:pic>
        <p:nvPicPr>
          <p:cNvPr id="1029" name="Picture 1028" descr="A blue and white painted wall&#10;&#10;AI-generated content may be incorrect.">
            <a:extLst>
              <a:ext uri="{FF2B5EF4-FFF2-40B4-BE49-F238E27FC236}">
                <a16:creationId xmlns:a16="http://schemas.microsoft.com/office/drawing/2014/main" id="{513A0AEF-41D1-524F-84BE-3EFBBFB327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183" y="2355951"/>
            <a:ext cx="1533302" cy="2198543"/>
          </a:xfrm>
          <a:prstGeom prst="rect">
            <a:avLst/>
          </a:prstGeom>
        </p:spPr>
      </p:pic>
      <p:pic>
        <p:nvPicPr>
          <p:cNvPr id="1031" name="Picture 1030" descr="A blue and white background&#10;&#10;AI-generated content may be incorrect.">
            <a:extLst>
              <a:ext uri="{FF2B5EF4-FFF2-40B4-BE49-F238E27FC236}">
                <a16:creationId xmlns:a16="http://schemas.microsoft.com/office/drawing/2014/main" id="{CDC97FA0-13E6-2933-C723-AB2E984971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400" y="5448300"/>
            <a:ext cx="2054254" cy="2331856"/>
          </a:xfrm>
          <a:prstGeom prst="rect">
            <a:avLst/>
          </a:prstGeom>
        </p:spPr>
      </p:pic>
      <p:pic>
        <p:nvPicPr>
          <p:cNvPr id="1033" name="Picture 1032" descr="A blue and white background&#10;&#10;AI-generated content may be incorrect.">
            <a:extLst>
              <a:ext uri="{FF2B5EF4-FFF2-40B4-BE49-F238E27FC236}">
                <a16:creationId xmlns:a16="http://schemas.microsoft.com/office/drawing/2014/main" id="{23D2B775-4C52-AF40-C383-C2A61F251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24338" y="2355951"/>
            <a:ext cx="1691736" cy="2198543"/>
          </a:xfrm>
          <a:prstGeom prst="rect">
            <a:avLst/>
          </a:prstGeom>
        </p:spPr>
      </p:pic>
      <p:pic>
        <p:nvPicPr>
          <p:cNvPr id="1035" name="Picture 1034" descr="A close up of a blue object&#10;&#10;AI-generated content may be incorrect.">
            <a:extLst>
              <a:ext uri="{FF2B5EF4-FFF2-40B4-BE49-F238E27FC236}">
                <a16:creationId xmlns:a16="http://schemas.microsoft.com/office/drawing/2014/main" id="{E887F61C-B10E-E0D7-CB55-510497AA6D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47336" y="5448300"/>
            <a:ext cx="1480427" cy="2331856"/>
          </a:xfrm>
          <a:prstGeom prst="rect">
            <a:avLst/>
          </a:prstGeom>
        </p:spPr>
      </p:pic>
    </p:spTree>
    <p:extLst>
      <p:ext uri="{BB962C8B-B14F-4D97-AF65-F5344CB8AC3E}">
        <p14:creationId xmlns:p14="http://schemas.microsoft.com/office/powerpoint/2010/main" val="293105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7A40-094F-BF0C-78B1-31066BE927C2}"/>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1126734B-5EB3-933D-9384-C90EBA1AFE05}"/>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sp>
        <p:nvSpPr>
          <p:cNvPr id="1028" name="TextBox 1027">
            <a:extLst>
              <a:ext uri="{FF2B5EF4-FFF2-40B4-BE49-F238E27FC236}">
                <a16:creationId xmlns:a16="http://schemas.microsoft.com/office/drawing/2014/main" id="{AFEAB431-8201-634D-0921-ADDE0C687B28}"/>
              </a:ext>
            </a:extLst>
          </p:cNvPr>
          <p:cNvSpPr txBox="1"/>
          <p:nvPr/>
        </p:nvSpPr>
        <p:spPr>
          <a:xfrm>
            <a:off x="3429000" y="8064597"/>
            <a:ext cx="12148456" cy="500778"/>
          </a:xfrm>
          <a:prstGeom prst="rect">
            <a:avLst/>
          </a:prstGeom>
          <a:noFill/>
        </p:spPr>
        <p:txBody>
          <a:bodyPr wrap="square">
            <a:spAutoFit/>
          </a:bodyPr>
          <a:lstStyle/>
          <a:p>
            <a:pPr algn="ctr">
              <a:lnSpc>
                <a:spcPts val="3749"/>
              </a:lnSpc>
            </a:pPr>
            <a:r>
              <a:rPr lang="en-US" sz="1800" dirty="0" err="1">
                <a:solidFill>
                  <a:srgbClr val="202020"/>
                </a:solidFill>
                <a:latin typeface="Arial"/>
                <a:ea typeface="Arial"/>
                <a:cs typeface="Arial"/>
                <a:sym typeface="Arial"/>
              </a:rPr>
              <a:t>Hình</a:t>
            </a:r>
            <a:r>
              <a:rPr lang="en-US" sz="1800" dirty="0">
                <a:solidFill>
                  <a:srgbClr val="202020"/>
                </a:solidFill>
                <a:latin typeface="Arial"/>
                <a:ea typeface="Arial"/>
                <a:cs typeface="Arial"/>
                <a:sym typeface="Arial"/>
              </a:rPr>
              <a:t> 19:</a:t>
            </a:r>
            <a:r>
              <a:rPr lang="en-US" dirty="0">
                <a:solidFill>
                  <a:srgbClr val="202020"/>
                </a:solidFill>
                <a:latin typeface="Arial"/>
                <a:ea typeface="Arial"/>
                <a:cs typeface="Arial"/>
                <a:sym typeface="Arial"/>
              </a:rPr>
              <a:t> So </a:t>
            </a:r>
            <a:r>
              <a:rPr lang="en-US" dirty="0" err="1">
                <a:solidFill>
                  <a:srgbClr val="202020"/>
                </a:solidFill>
                <a:latin typeface="Arial"/>
                <a:ea typeface="Arial"/>
                <a:cs typeface="Arial"/>
                <a:sym typeface="Arial"/>
              </a:rPr>
              <a:t>sánh</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bề</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mặt</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màng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mỏng</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giữa</a:t>
            </a:r>
            <a:r>
              <a:rPr lang="en-US" dirty="0">
                <a:solidFill>
                  <a:srgbClr val="202020"/>
                </a:solidFill>
                <a:latin typeface="Arial"/>
                <a:ea typeface="Arial"/>
                <a:cs typeface="Arial"/>
                <a:sym typeface="Arial"/>
              </a:rPr>
              <a:t> spin-coating </a:t>
            </a:r>
            <a:r>
              <a:rPr lang="en-US" dirty="0" err="1">
                <a:solidFill>
                  <a:srgbClr val="202020"/>
                </a:solidFill>
                <a:latin typeface="Arial"/>
                <a:ea typeface="Arial"/>
                <a:cs typeface="Arial"/>
                <a:sym typeface="Arial"/>
              </a:rPr>
              <a:t>và</a:t>
            </a:r>
            <a:r>
              <a:rPr lang="en-US" dirty="0">
                <a:solidFill>
                  <a:srgbClr val="202020"/>
                </a:solidFill>
                <a:latin typeface="Arial"/>
                <a:ea typeface="Arial"/>
                <a:cs typeface="Arial"/>
                <a:sym typeface="Arial"/>
              </a:rPr>
              <a:t> </a:t>
            </a:r>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 (PVA 9%)</a:t>
            </a:r>
            <a:endParaRPr lang="en-US" sz="1800" dirty="0">
              <a:solidFill>
                <a:srgbClr val="202020"/>
              </a:solidFill>
              <a:latin typeface="Arial"/>
              <a:ea typeface="Arial"/>
              <a:cs typeface="Arial"/>
              <a:sym typeface="Arial"/>
            </a:endParaRPr>
          </a:p>
        </p:txBody>
      </p:sp>
      <p:pic>
        <p:nvPicPr>
          <p:cNvPr id="3" name="Picture 2" descr="A blue paint with red dots&#10;&#10;AI-generated content may be incorrect.">
            <a:extLst>
              <a:ext uri="{FF2B5EF4-FFF2-40B4-BE49-F238E27FC236}">
                <a16:creationId xmlns:a16="http://schemas.microsoft.com/office/drawing/2014/main" id="{5FF70DCB-E569-2AC2-C27D-65B7A160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7900"/>
            <a:ext cx="5641602" cy="4979348"/>
          </a:xfrm>
          <a:prstGeom prst="rect">
            <a:avLst/>
          </a:prstGeom>
        </p:spPr>
      </p:pic>
      <p:sp>
        <p:nvSpPr>
          <p:cNvPr id="7" name="TextBox 6">
            <a:extLst>
              <a:ext uri="{FF2B5EF4-FFF2-40B4-BE49-F238E27FC236}">
                <a16:creationId xmlns:a16="http://schemas.microsoft.com/office/drawing/2014/main" id="{FA6EA0C4-9195-7CD5-E374-3542F763B123}"/>
              </a:ext>
            </a:extLst>
          </p:cNvPr>
          <p:cNvSpPr txBox="1"/>
          <p:nvPr/>
        </p:nvSpPr>
        <p:spPr>
          <a:xfrm>
            <a:off x="5105400" y="7242005"/>
            <a:ext cx="1524000" cy="369332"/>
          </a:xfrm>
          <a:prstGeom prst="rect">
            <a:avLst/>
          </a:prstGeom>
          <a:noFill/>
        </p:spPr>
        <p:txBody>
          <a:bodyPr wrap="square">
            <a:spAutoFit/>
          </a:bodyPr>
          <a:lstStyle/>
          <a:p>
            <a:r>
              <a:rPr lang="en-US" dirty="0">
                <a:solidFill>
                  <a:srgbClr val="202020"/>
                </a:solidFill>
                <a:latin typeface="Arial"/>
                <a:ea typeface="Arial"/>
                <a:cs typeface="Arial"/>
                <a:sym typeface="Arial"/>
              </a:rPr>
              <a:t>spin-coating</a:t>
            </a:r>
            <a:endParaRPr lang="en-US" dirty="0"/>
          </a:p>
        </p:txBody>
      </p:sp>
      <p:sp>
        <p:nvSpPr>
          <p:cNvPr id="13" name="TextBox 12">
            <a:extLst>
              <a:ext uri="{FF2B5EF4-FFF2-40B4-BE49-F238E27FC236}">
                <a16:creationId xmlns:a16="http://schemas.microsoft.com/office/drawing/2014/main" id="{05E84C27-F921-8201-147F-33462CC4ED94}"/>
              </a:ext>
            </a:extLst>
          </p:cNvPr>
          <p:cNvSpPr txBox="1"/>
          <p:nvPr/>
        </p:nvSpPr>
        <p:spPr>
          <a:xfrm>
            <a:off x="12322733" y="7243182"/>
            <a:ext cx="1752600" cy="369332"/>
          </a:xfrm>
          <a:prstGeom prst="rect">
            <a:avLst/>
          </a:prstGeom>
          <a:noFill/>
        </p:spPr>
        <p:txBody>
          <a:bodyPr wrap="square">
            <a:spAutoFit/>
          </a:bodyPr>
          <a:lstStyle/>
          <a:p>
            <a:r>
              <a:rPr lang="en-US" dirty="0" err="1">
                <a:solidFill>
                  <a:srgbClr val="202020"/>
                </a:solidFill>
                <a:latin typeface="Arial"/>
                <a:ea typeface="Arial"/>
                <a:cs typeface="Arial"/>
                <a:sym typeface="Arial"/>
              </a:rPr>
              <a:t>balde</a:t>
            </a:r>
            <a:r>
              <a:rPr lang="en-US" dirty="0">
                <a:solidFill>
                  <a:srgbClr val="202020"/>
                </a:solidFill>
                <a:latin typeface="Arial"/>
                <a:ea typeface="Arial"/>
                <a:cs typeface="Arial"/>
                <a:sym typeface="Arial"/>
              </a:rPr>
              <a:t>-coating</a:t>
            </a:r>
            <a:endParaRPr lang="en-US" dirty="0"/>
          </a:p>
        </p:txBody>
      </p:sp>
      <p:pic>
        <p:nvPicPr>
          <p:cNvPr id="18" name="Picture 17" descr="A blue and white background&#10;&#10;AI-generated content may be incorrect.">
            <a:extLst>
              <a:ext uri="{FF2B5EF4-FFF2-40B4-BE49-F238E27FC236}">
                <a16:creationId xmlns:a16="http://schemas.microsoft.com/office/drawing/2014/main" id="{3C45C333-10D9-CB7F-103F-61251E526D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247901"/>
            <a:ext cx="3842866" cy="4994104"/>
          </a:xfrm>
          <a:prstGeom prst="rect">
            <a:avLst/>
          </a:prstGeom>
        </p:spPr>
      </p:pic>
    </p:spTree>
    <p:extLst>
      <p:ext uri="{BB962C8B-B14F-4D97-AF65-F5344CB8AC3E}">
        <p14:creationId xmlns:p14="http://schemas.microsoft.com/office/powerpoint/2010/main" val="139032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730-1AF8-F4B0-A78E-6A4AAFDD6F87}"/>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5AE3063F-EFB6-0EBF-79D7-47842C0759FE}"/>
              </a:ext>
            </a:extLst>
          </p:cNvPr>
          <p:cNvSpPr txBox="1"/>
          <p:nvPr/>
        </p:nvSpPr>
        <p:spPr>
          <a:xfrm>
            <a:off x="727981" y="495300"/>
            <a:ext cx="15708946" cy="915251"/>
          </a:xfrm>
          <a:prstGeom prst="rect">
            <a:avLst/>
          </a:prstGeom>
        </p:spPr>
        <p:txBody>
          <a:bodyPr lIns="0" tIns="0" rIns="0" bIns="0" rtlCol="0" anchor="t">
            <a:spAutoFit/>
          </a:bodyPr>
          <a:lstStyle/>
          <a:p>
            <a:pPr marL="0" lvl="0" indent="0" algn="l">
              <a:lnSpc>
                <a:spcPts val="7800"/>
              </a:lnSpc>
              <a:spcBef>
                <a:spcPct val="0"/>
              </a:spcBef>
            </a:pPr>
            <a:r>
              <a:rPr lang="en-US" sz="6000" b="1" dirty="0">
                <a:solidFill>
                  <a:srgbClr val="3849A2"/>
                </a:solidFill>
                <a:latin typeface="Maven Pro Heavy"/>
                <a:ea typeface="Maven Pro Heavy"/>
                <a:cs typeface="Maven Pro Heavy"/>
                <a:sym typeface="Maven Pro Heavy"/>
              </a:rPr>
              <a:t>III. So </a:t>
            </a:r>
            <a:r>
              <a:rPr lang="en-US" sz="6000" b="1" dirty="0" err="1">
                <a:solidFill>
                  <a:srgbClr val="3849A2"/>
                </a:solidFill>
                <a:latin typeface="Maven Pro Heavy"/>
                <a:ea typeface="Maven Pro Heavy"/>
                <a:cs typeface="Maven Pro Heavy"/>
                <a:sym typeface="Maven Pro Heavy"/>
              </a:rPr>
              <a:t>sánh</a:t>
            </a:r>
            <a:r>
              <a:rPr lang="en-US" sz="6000" b="1" dirty="0">
                <a:solidFill>
                  <a:srgbClr val="3849A2"/>
                </a:solidFill>
                <a:latin typeface="Maven Pro Heavy"/>
                <a:ea typeface="Maven Pro Heavy"/>
                <a:cs typeface="Maven Pro Heavy"/>
                <a:sym typeface="Maven Pro Heavy"/>
              </a:rPr>
              <a:t> </a:t>
            </a:r>
          </a:p>
        </p:txBody>
      </p:sp>
      <p:pic>
        <p:nvPicPr>
          <p:cNvPr id="4" name="Picture 3" descr="A graph of a waveform&#10;&#10;AI-generated content may be incorrect.">
            <a:extLst>
              <a:ext uri="{FF2B5EF4-FFF2-40B4-BE49-F238E27FC236}">
                <a16:creationId xmlns:a16="http://schemas.microsoft.com/office/drawing/2014/main" id="{B2555737-E153-E3F9-BD17-A436C4CE5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259" y="1585574"/>
            <a:ext cx="5021032" cy="3889348"/>
          </a:xfrm>
          <a:prstGeom prst="rect">
            <a:avLst/>
          </a:prstGeom>
        </p:spPr>
      </p:pic>
      <p:pic>
        <p:nvPicPr>
          <p:cNvPr id="6" name="Picture 5" descr="A graph of a graph showing a number of pvc pva&#10;&#10;AI-generated content may be incorrect.">
            <a:extLst>
              <a:ext uri="{FF2B5EF4-FFF2-40B4-BE49-F238E27FC236}">
                <a16:creationId xmlns:a16="http://schemas.microsoft.com/office/drawing/2014/main" id="{F9FC9A18-98E0-8CB3-559C-F7CFE55B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469" y="1568954"/>
            <a:ext cx="5021032" cy="3874360"/>
          </a:xfrm>
          <a:prstGeom prst="rect">
            <a:avLst/>
          </a:prstGeom>
        </p:spPr>
      </p:pic>
      <p:pic>
        <p:nvPicPr>
          <p:cNvPr id="2" name="Google Shape;304;g35653b4d0e0_0_0" title="current_time_plot.jpeg">
            <a:extLst>
              <a:ext uri="{FF2B5EF4-FFF2-40B4-BE49-F238E27FC236}">
                <a16:creationId xmlns:a16="http://schemas.microsoft.com/office/drawing/2014/main" id="{B11E8357-2BD5-4973-0A63-3047DB985108}"/>
              </a:ext>
            </a:extLst>
          </p:cNvPr>
          <p:cNvPicPr preferRelativeResize="0"/>
          <p:nvPr/>
        </p:nvPicPr>
        <p:blipFill>
          <a:blip r:embed="rId4">
            <a:alphaModFix/>
          </a:blip>
          <a:stretch>
            <a:fillRect/>
          </a:stretch>
        </p:blipFill>
        <p:spPr>
          <a:xfrm>
            <a:off x="2396195" y="5916772"/>
            <a:ext cx="5183580" cy="4117882"/>
          </a:xfrm>
          <a:prstGeom prst="rect">
            <a:avLst/>
          </a:prstGeom>
          <a:noFill/>
          <a:ln>
            <a:noFill/>
          </a:ln>
        </p:spPr>
      </p:pic>
      <p:pic>
        <p:nvPicPr>
          <p:cNvPr id="3" name="Google Shape;305;g35653b4d0e0_0_0" title="current_density_time_plot.jpeg">
            <a:extLst>
              <a:ext uri="{FF2B5EF4-FFF2-40B4-BE49-F238E27FC236}">
                <a16:creationId xmlns:a16="http://schemas.microsoft.com/office/drawing/2014/main" id="{1463192C-5D5B-D1C1-806B-910254AFE423}"/>
              </a:ext>
            </a:extLst>
          </p:cNvPr>
          <p:cNvPicPr preferRelativeResize="0"/>
          <p:nvPr/>
        </p:nvPicPr>
        <p:blipFill>
          <a:blip r:embed="rId5">
            <a:alphaModFix/>
          </a:blip>
          <a:stretch>
            <a:fillRect/>
          </a:stretch>
        </p:blipFill>
        <p:spPr>
          <a:xfrm>
            <a:off x="9598358" y="5963745"/>
            <a:ext cx="5236350" cy="4089988"/>
          </a:xfrm>
          <a:prstGeom prst="rect">
            <a:avLst/>
          </a:prstGeom>
          <a:noFill/>
          <a:ln>
            <a:noFill/>
          </a:ln>
        </p:spPr>
      </p:pic>
      <p:sp>
        <p:nvSpPr>
          <p:cNvPr id="7" name="TextBox 6">
            <a:extLst>
              <a:ext uri="{FF2B5EF4-FFF2-40B4-BE49-F238E27FC236}">
                <a16:creationId xmlns:a16="http://schemas.microsoft.com/office/drawing/2014/main" id="{0E05F8B4-66CC-E16A-D1F7-F5EFDD5EAE62}"/>
              </a:ext>
            </a:extLst>
          </p:cNvPr>
          <p:cNvSpPr txBox="1"/>
          <p:nvPr/>
        </p:nvSpPr>
        <p:spPr>
          <a:xfrm>
            <a:off x="8938048" y="1224082"/>
            <a:ext cx="9144000" cy="585417"/>
          </a:xfrm>
          <a:prstGeom prst="rect">
            <a:avLst/>
          </a:prstGeom>
          <a:noFill/>
        </p:spPr>
        <p:txBody>
          <a:bodyPr wrap="square">
            <a:spAutoFit/>
          </a:bodyPr>
          <a:lstStyle/>
          <a:p>
            <a:pPr marL="457200" lvl="0" indent="0" algn="l"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b)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dao </a:t>
            </a:r>
            <a:r>
              <a:rPr lang="en-US" dirty="0" err="1">
                <a:solidFill>
                  <a:srgbClr val="202020"/>
                </a:solidFill>
                <a:latin typeface="Arial" panose="020B0604020202020204" pitchFamily="34" charset="0"/>
                <a:cs typeface="Arial" panose="020B0604020202020204" pitchFamily="34" charset="0"/>
              </a:rPr>
              <a:t>động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9% PVA</a:t>
            </a:r>
          </a:p>
        </p:txBody>
      </p:sp>
      <p:sp>
        <p:nvSpPr>
          <p:cNvPr id="10" name="TextBox 9">
            <a:extLst>
              <a:ext uri="{FF2B5EF4-FFF2-40B4-BE49-F238E27FC236}">
                <a16:creationId xmlns:a16="http://schemas.microsoft.com/office/drawing/2014/main" id="{3058C1DA-1712-67A8-089D-32D1CF497E58}"/>
              </a:ext>
            </a:extLst>
          </p:cNvPr>
          <p:cNvSpPr txBox="1"/>
          <p:nvPr/>
        </p:nvSpPr>
        <p:spPr>
          <a:xfrm>
            <a:off x="7579775" y="5671036"/>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d)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mật</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9% PVA</a:t>
            </a:r>
          </a:p>
        </p:txBody>
      </p:sp>
      <p:sp>
        <p:nvSpPr>
          <p:cNvPr id="13" name="TextBox 12">
            <a:extLst>
              <a:ext uri="{FF2B5EF4-FFF2-40B4-BE49-F238E27FC236}">
                <a16:creationId xmlns:a16="http://schemas.microsoft.com/office/drawing/2014/main" id="{0CFA4E58-98CA-63BA-6A15-A015C287EF8F}"/>
              </a:ext>
            </a:extLst>
          </p:cNvPr>
          <p:cNvSpPr txBox="1"/>
          <p:nvPr/>
        </p:nvSpPr>
        <p:spPr>
          <a:xfrm>
            <a:off x="2050413" y="5689058"/>
            <a:ext cx="9144000" cy="577081"/>
          </a:xfrm>
          <a:prstGeom prst="rect">
            <a:avLst/>
          </a:prstGeom>
          <a:noFill/>
        </p:spPr>
        <p:txBody>
          <a:bodyPr wrap="square">
            <a:spAutoFit/>
          </a:bodyPr>
          <a:lstStyle/>
          <a:p>
            <a:pPr marL="0" lvl="0" indent="0" algn="l" rtl="0">
              <a:lnSpc>
                <a:spcPct val="208277"/>
              </a:lnSpc>
              <a:spcBef>
                <a:spcPts val="0"/>
              </a:spcBef>
              <a:spcAft>
                <a:spcPts val="0"/>
              </a:spcAft>
              <a:buNone/>
            </a:pPr>
            <a:r>
              <a:rPr lang="vi-VN" dirty="0">
                <a:solidFill>
                  <a:srgbClr val="202020"/>
                </a:solidFill>
              </a:rPr>
              <a:t>c) Đồ thị cường độ dòng điện PVC-PVA với nồng độ 9% PVA</a:t>
            </a:r>
          </a:p>
        </p:txBody>
      </p:sp>
      <p:sp>
        <p:nvSpPr>
          <p:cNvPr id="15" name="TextBox 14">
            <a:extLst>
              <a:ext uri="{FF2B5EF4-FFF2-40B4-BE49-F238E27FC236}">
                <a16:creationId xmlns:a16="http://schemas.microsoft.com/office/drawing/2014/main" id="{B4C02C20-CDF1-8E72-357F-6C425DB811D0}"/>
              </a:ext>
            </a:extLst>
          </p:cNvPr>
          <p:cNvSpPr txBox="1"/>
          <p:nvPr/>
        </p:nvSpPr>
        <p:spPr>
          <a:xfrm>
            <a:off x="415985" y="1233768"/>
            <a:ext cx="9144000" cy="585417"/>
          </a:xfrm>
          <a:prstGeom prst="rect">
            <a:avLst/>
          </a:prstGeom>
          <a:noFill/>
        </p:spPr>
        <p:txBody>
          <a:bodyPr wrap="square">
            <a:spAutoFit/>
          </a:bodyPr>
          <a:lstStyle/>
          <a:p>
            <a:pPr marL="457200" lvl="0" indent="0" algn="ctr" rtl="0">
              <a:lnSpc>
                <a:spcPct val="208277"/>
              </a:lnSpc>
              <a:spcBef>
                <a:spcPts val="0"/>
              </a:spcBef>
              <a:spcAft>
                <a:spcPts val="0"/>
              </a:spcAft>
              <a:buNone/>
            </a:pPr>
            <a:r>
              <a:rPr lang="en-US" dirty="0">
                <a:solidFill>
                  <a:srgbClr val="202020"/>
                </a:solidFill>
                <a:latin typeface="Arial" panose="020B0604020202020204" pitchFamily="34" charset="0"/>
                <a:cs typeface="Arial" panose="020B0604020202020204" pitchFamily="34" charset="0"/>
              </a:rPr>
              <a:t>a) </a:t>
            </a:r>
            <a:r>
              <a:rPr lang="en-US" dirty="0" err="1">
                <a:solidFill>
                  <a:srgbClr val="202020"/>
                </a:solidFill>
                <a:latin typeface="Arial" panose="020B0604020202020204" pitchFamily="34" charset="0"/>
                <a:cs typeface="Arial" panose="020B0604020202020204" pitchFamily="34" charset="0"/>
              </a:rPr>
              <a:t>Đồ</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thị</a:t>
            </a:r>
            <a:r>
              <a:rPr lang="en-US" dirty="0">
                <a:solidFill>
                  <a:srgbClr val="202020"/>
                </a:solidFill>
                <a:latin typeface="Arial" panose="020B0604020202020204" pitchFamily="34" charset="0"/>
                <a:cs typeface="Arial" panose="020B0604020202020204" pitchFamily="34" charset="0"/>
              </a:rPr>
              <a:t> dao </a:t>
            </a:r>
            <a:r>
              <a:rPr lang="en-US" dirty="0" err="1">
                <a:solidFill>
                  <a:srgbClr val="202020"/>
                </a:solidFill>
                <a:latin typeface="Arial" panose="020B0604020202020204" pitchFamily="34" charset="0"/>
                <a:cs typeface="Arial" panose="020B0604020202020204" pitchFamily="34" charset="0"/>
              </a:rPr>
              <a:t>động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dòng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điện</a:t>
            </a:r>
            <a:r>
              <a:rPr lang="en-US" dirty="0">
                <a:solidFill>
                  <a:srgbClr val="202020"/>
                </a:solidFill>
                <a:latin typeface="Arial" panose="020B0604020202020204" pitchFamily="34" charset="0"/>
                <a:cs typeface="Arial" panose="020B0604020202020204" pitchFamily="34" charset="0"/>
              </a:rPr>
              <a:t> PVC-PVA </a:t>
            </a:r>
            <a:r>
              <a:rPr lang="en-US" dirty="0" err="1">
                <a:solidFill>
                  <a:srgbClr val="202020"/>
                </a:solidFill>
                <a:latin typeface="Arial" panose="020B0604020202020204" pitchFamily="34" charset="0"/>
                <a:cs typeface="Arial" panose="020B0604020202020204" pitchFamily="34" charset="0"/>
              </a:rPr>
              <a:t>với</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nồng</a:t>
            </a:r>
            <a:r>
              <a:rPr lang="en-US" dirty="0">
                <a:solidFill>
                  <a:srgbClr val="202020"/>
                </a:solidFill>
                <a:latin typeface="Arial" panose="020B0604020202020204" pitchFamily="34" charset="0"/>
                <a:cs typeface="Arial" panose="020B0604020202020204" pitchFamily="34" charset="0"/>
              </a:rPr>
              <a:t> </a:t>
            </a:r>
            <a:r>
              <a:rPr lang="en-US" dirty="0" err="1">
                <a:solidFill>
                  <a:srgbClr val="202020"/>
                </a:solidFill>
                <a:latin typeface="Arial" panose="020B0604020202020204" pitchFamily="34" charset="0"/>
                <a:cs typeface="Arial" panose="020B0604020202020204" pitchFamily="34" charset="0"/>
              </a:rPr>
              <a:t>độ</a:t>
            </a:r>
            <a:r>
              <a:rPr lang="en-US" dirty="0">
                <a:solidFill>
                  <a:srgbClr val="202020"/>
                </a:solidFill>
                <a:latin typeface="Arial" panose="020B0604020202020204" pitchFamily="34" charset="0"/>
                <a:cs typeface="Arial" panose="020B0604020202020204" pitchFamily="34" charset="0"/>
              </a:rPr>
              <a:t> 8% PVA</a:t>
            </a:r>
          </a:p>
        </p:txBody>
      </p:sp>
    </p:spTree>
    <p:extLst>
      <p:ext uri="{BB962C8B-B14F-4D97-AF65-F5344CB8AC3E}">
        <p14:creationId xmlns:p14="http://schemas.microsoft.com/office/powerpoint/2010/main" val="217627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p:cNvSpPr txBox="1"/>
          <p:nvPr/>
        </p:nvSpPr>
        <p:spPr>
          <a:xfrm>
            <a:off x="1010092" y="1801441"/>
            <a:ext cx="13681280" cy="520335"/>
          </a:xfrm>
          <a:prstGeom prst="rect">
            <a:avLst/>
          </a:prstGeom>
        </p:spPr>
        <p:txBody>
          <a:bodyPr lIns="0" tIns="0" rIns="0" bIns="0" rtlCol="0" anchor="t">
            <a:spAutoFit/>
          </a:bodyPr>
          <a:lstStyle/>
          <a:p>
            <a:pPr algn="just">
              <a:lnSpc>
                <a:spcPts val="4500"/>
              </a:lnSpc>
            </a:pP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doctor blade coater</a:t>
            </a:r>
          </a:p>
        </p:txBody>
      </p:sp>
      <p:sp>
        <p:nvSpPr>
          <p:cNvPr id="6" name="TextBox 6">
            <a:extLst>
              <a:ext uri="{FF2B5EF4-FFF2-40B4-BE49-F238E27FC236}">
                <a16:creationId xmlns:a16="http://schemas.microsoft.com/office/drawing/2014/main" id="{1B2D982D-5482-C19A-20EB-DCF1A74064CE}"/>
              </a:ext>
            </a:extLst>
          </p:cNvPr>
          <p:cNvSpPr txBox="1"/>
          <p:nvPr/>
        </p:nvSpPr>
        <p:spPr>
          <a:xfrm>
            <a:off x="4641576" y="8443507"/>
            <a:ext cx="8981698" cy="428835"/>
          </a:xfrm>
          <a:prstGeom prst="rect">
            <a:avLst/>
          </a:prstGeom>
        </p:spPr>
        <p:txBody>
          <a:bodyPr lIns="0" tIns="0" rIns="0" bIns="0" rtlCol="0" anchor="t">
            <a:spAutoFit/>
          </a:bodyPr>
          <a:lstStyle/>
          <a:p>
            <a:pPr algn="ctr">
              <a:lnSpc>
                <a:spcPts val="3749"/>
              </a:lnSpc>
            </a:pPr>
            <a:r>
              <a:rPr lang="en-US" sz="2499" dirty="0" err="1">
                <a:solidFill>
                  <a:srgbClr val="202020"/>
                </a:solidFill>
                <a:latin typeface="Arial"/>
                <a:ea typeface="Arial"/>
                <a:cs typeface="Arial"/>
                <a:sym typeface="Arial"/>
              </a:rPr>
              <a:t>Hình</a:t>
            </a:r>
            <a:r>
              <a:rPr lang="en-US" sz="2499" dirty="0">
                <a:solidFill>
                  <a:srgbClr val="202020"/>
                </a:solidFill>
                <a:latin typeface="Arial"/>
                <a:ea typeface="Arial"/>
                <a:cs typeface="Arial"/>
                <a:sym typeface="Arial"/>
              </a:rPr>
              <a:t> 19: </a:t>
            </a:r>
            <a:r>
              <a:rPr lang="en-US" sz="2499" dirty="0" err="1">
                <a:solidFill>
                  <a:srgbClr val="202020"/>
                </a:solidFill>
                <a:latin typeface="Arial"/>
                <a:ea typeface="Arial"/>
                <a:cs typeface="Arial"/>
                <a:sym typeface="Arial"/>
              </a:rPr>
              <a:t>Phần</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cơ</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khí</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của</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bị</a:t>
            </a:r>
            <a:r>
              <a:rPr lang="en-US" sz="2499" dirty="0">
                <a:solidFill>
                  <a:srgbClr val="202020"/>
                </a:solidFill>
                <a:latin typeface="Arial"/>
                <a:ea typeface="Arial"/>
                <a:cs typeface="Arial"/>
                <a:sym typeface="Arial"/>
              </a:rPr>
              <a:t> a) </a:t>
            </a:r>
            <a:r>
              <a:rPr lang="en-US" sz="2499" dirty="0" err="1">
                <a:solidFill>
                  <a:srgbClr val="202020"/>
                </a:solidFill>
                <a:latin typeface="Arial"/>
                <a:ea typeface="Arial"/>
                <a:cs typeface="Arial"/>
                <a:sym typeface="Arial"/>
              </a:rPr>
              <a:t>thiết</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kế</a:t>
            </a:r>
            <a:r>
              <a:rPr lang="en-US" sz="2499" dirty="0">
                <a:solidFill>
                  <a:srgbClr val="202020"/>
                </a:solidFill>
                <a:latin typeface="Arial"/>
                <a:ea typeface="Arial"/>
                <a:cs typeface="Arial"/>
                <a:sym typeface="Arial"/>
              </a:rPr>
              <a:t> b) </a:t>
            </a:r>
            <a:r>
              <a:rPr lang="en-US" sz="2499" dirty="0" err="1">
                <a:solidFill>
                  <a:srgbClr val="202020"/>
                </a:solidFill>
                <a:latin typeface="Arial"/>
                <a:ea typeface="Arial"/>
                <a:cs typeface="Arial"/>
                <a:sym typeface="Arial"/>
              </a:rPr>
              <a:t>thực</a:t>
            </a:r>
            <a:r>
              <a:rPr lang="en-US" sz="2499" dirty="0">
                <a:solidFill>
                  <a:srgbClr val="202020"/>
                </a:solidFill>
                <a:latin typeface="Arial"/>
                <a:ea typeface="Arial"/>
                <a:cs typeface="Arial"/>
                <a:sym typeface="Arial"/>
              </a:rPr>
              <a:t> </a:t>
            </a:r>
            <a:r>
              <a:rPr lang="en-US" sz="2499" dirty="0" err="1">
                <a:solidFill>
                  <a:srgbClr val="202020"/>
                </a:solidFill>
                <a:latin typeface="Arial"/>
                <a:ea typeface="Arial"/>
                <a:cs typeface="Arial"/>
                <a:sym typeface="Arial"/>
              </a:rPr>
              <a:t>tế</a:t>
            </a:r>
            <a:endParaRPr lang="en-US" sz="2499" dirty="0">
              <a:solidFill>
                <a:srgbClr val="202020"/>
              </a:solidFill>
              <a:latin typeface="Arial"/>
              <a:ea typeface="Arial"/>
              <a:cs typeface="Arial"/>
              <a:sym typeface="Arial"/>
            </a:endParaRPr>
          </a:p>
        </p:txBody>
      </p:sp>
      <p:sp>
        <p:nvSpPr>
          <p:cNvPr id="9" name="TextBox 7">
            <a:extLst>
              <a:ext uri="{FF2B5EF4-FFF2-40B4-BE49-F238E27FC236}">
                <a16:creationId xmlns:a16="http://schemas.microsoft.com/office/drawing/2014/main" id="{7EAE3B24-D533-8EF3-2FB3-1054B2F49E21}"/>
              </a:ext>
            </a:extLst>
          </p:cNvPr>
          <p:cNvSpPr txBox="1"/>
          <p:nvPr/>
        </p:nvSpPr>
        <p:spPr>
          <a:xfrm>
            <a:off x="2798427" y="2887897"/>
            <a:ext cx="557843" cy="609600"/>
          </a:xfrm>
          <a:prstGeom prst="rect">
            <a:avLst/>
          </a:prstGeom>
        </p:spPr>
        <p:txBody>
          <a:bodyPr lIns="0" tIns="0" rIns="0" bIns="0" rtlCol="0" anchor="t">
            <a:spAutoFit/>
          </a:bodyPr>
          <a:lstStyle/>
          <a:p>
            <a:pPr algn="ctr">
              <a:lnSpc>
                <a:spcPts val="4500"/>
              </a:lnSpc>
            </a:pPr>
            <a:r>
              <a:rPr lang="en-US" sz="3000" dirty="0">
                <a:solidFill>
                  <a:srgbClr val="202020"/>
                </a:solidFill>
                <a:latin typeface="Arial"/>
                <a:ea typeface="Arial"/>
                <a:cs typeface="Arial"/>
                <a:sym typeface="Arial"/>
              </a:rPr>
              <a:t>a)</a:t>
            </a:r>
          </a:p>
        </p:txBody>
      </p:sp>
      <p:sp>
        <p:nvSpPr>
          <p:cNvPr id="10" name="TextBox 8">
            <a:extLst>
              <a:ext uri="{FF2B5EF4-FFF2-40B4-BE49-F238E27FC236}">
                <a16:creationId xmlns:a16="http://schemas.microsoft.com/office/drawing/2014/main" id="{352BD9F3-8276-9B44-6F2D-5862C827F4EC}"/>
              </a:ext>
            </a:extLst>
          </p:cNvPr>
          <p:cNvSpPr txBox="1"/>
          <p:nvPr/>
        </p:nvSpPr>
        <p:spPr>
          <a:xfrm>
            <a:off x="9791848" y="2887897"/>
            <a:ext cx="601804" cy="609600"/>
          </a:xfrm>
          <a:prstGeom prst="rect">
            <a:avLst/>
          </a:prstGeom>
        </p:spPr>
        <p:txBody>
          <a:bodyPr lIns="0" tIns="0" rIns="0" bIns="0" rtlCol="0" anchor="t">
            <a:spAutoFit/>
          </a:bodyPr>
          <a:lstStyle/>
          <a:p>
            <a:pPr algn="ctr">
              <a:lnSpc>
                <a:spcPts val="4500"/>
              </a:lnSpc>
            </a:pPr>
            <a:r>
              <a:rPr lang="en-US" sz="3000">
                <a:solidFill>
                  <a:srgbClr val="202020"/>
                </a:solidFill>
                <a:latin typeface="Arial"/>
                <a:ea typeface="Arial"/>
                <a:cs typeface="Arial"/>
                <a:sym typeface="Arial"/>
              </a:rPr>
              <a:t>b)</a:t>
            </a:r>
          </a:p>
        </p:txBody>
      </p:sp>
      <p:pic>
        <p:nvPicPr>
          <p:cNvPr id="11" name="Picture 10" descr="A white printer with a blue screen&#10;&#10;AI-generated content may be incorrect.">
            <a:extLst>
              <a:ext uri="{FF2B5EF4-FFF2-40B4-BE49-F238E27FC236}">
                <a16:creationId xmlns:a16="http://schemas.microsoft.com/office/drawing/2014/main" id="{DFC7E5B3-B1A3-7ABC-C4F6-EE1134A80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771900"/>
            <a:ext cx="9441937" cy="4071069"/>
          </a:xfrm>
          <a:prstGeom prst="rect">
            <a:avLst/>
          </a:prstGeom>
        </p:spPr>
      </p:pic>
      <p:pic>
        <p:nvPicPr>
          <p:cNvPr id="12" name="Picture 11" descr="A black and silver object with a yellow line&#10;&#10;AI-generated content may be incorrect.">
            <a:extLst>
              <a:ext uri="{FF2B5EF4-FFF2-40B4-BE49-F238E27FC236}">
                <a16:creationId xmlns:a16="http://schemas.microsoft.com/office/drawing/2014/main" id="{B6112223-3653-134C-7937-EE033964D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750" y="3029629"/>
            <a:ext cx="7407479" cy="5555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685D-BBE2-DCDA-819A-0810302365D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4CD27CA-1AC7-E848-1820-BE07BE277EF9}"/>
              </a:ext>
            </a:extLst>
          </p:cNvPr>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IV</a:t>
            </a:r>
            <a:r>
              <a:rPr lang="en-US" sz="6000" b="1" u="none" strike="noStrike">
                <a:solidFill>
                  <a:srgbClr val="3849A2"/>
                </a:solidFill>
                <a:latin typeface="Maven Pro Heavy"/>
                <a:ea typeface="Maven Pro Heavy"/>
                <a:cs typeface="Maven Pro Heavy"/>
                <a:sym typeface="Maven Pro Heavy"/>
              </a:rPr>
              <a:t>. Kết quả và thảo luận</a:t>
            </a:r>
          </a:p>
        </p:txBody>
      </p:sp>
      <p:sp>
        <p:nvSpPr>
          <p:cNvPr id="8" name="TextBox 8">
            <a:extLst>
              <a:ext uri="{FF2B5EF4-FFF2-40B4-BE49-F238E27FC236}">
                <a16:creationId xmlns:a16="http://schemas.microsoft.com/office/drawing/2014/main" id="{85492AFA-B472-87F1-C54B-63ACCF546E32}"/>
              </a:ext>
            </a:extLst>
          </p:cNvPr>
          <p:cNvSpPr txBox="1"/>
          <p:nvPr/>
        </p:nvSpPr>
        <p:spPr>
          <a:xfrm>
            <a:off x="1095084" y="1571006"/>
            <a:ext cx="16354715" cy="1097416"/>
          </a:xfrm>
          <a:prstGeom prst="rect">
            <a:avLst/>
          </a:prstGeom>
        </p:spPr>
        <p:txBody>
          <a:bodyPr wrap="square" lIns="0" tIns="0" rIns="0" bIns="0" rtlCol="0" anchor="t">
            <a:spAutoFit/>
          </a:bodyPr>
          <a:lstStyle/>
          <a:p>
            <a:pPr algn="just">
              <a:lnSpc>
                <a:spcPts val="4500"/>
              </a:lnSpc>
            </a:pPr>
            <a:r>
              <a:rPr lang="en-US" sz="3000" dirty="0">
                <a:solidFill>
                  <a:srgbClr val="202020"/>
                </a:solidFill>
                <a:latin typeface="Arial"/>
                <a:ea typeface="Arial"/>
                <a:cs typeface="Arial"/>
                <a:sym typeface="Arial"/>
              </a:rPr>
              <a:t>Qua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chính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xác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số</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thành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ra</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mẫu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trên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ứng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a:t>
            </a:r>
          </a:p>
        </p:txBody>
      </p:sp>
      <p:pic>
        <p:nvPicPr>
          <p:cNvPr id="5" name="Picture 4" descr="A graph of a graph showing a number of pvc pva&#10;&#10;AI-generated content may be incorrect.">
            <a:extLst>
              <a:ext uri="{FF2B5EF4-FFF2-40B4-BE49-F238E27FC236}">
                <a16:creationId xmlns:a16="http://schemas.microsoft.com/office/drawing/2014/main" id="{4600A4EE-7EC0-0C75-0C75-7393FD2A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691" y="2970915"/>
            <a:ext cx="9083309" cy="7008920"/>
          </a:xfrm>
          <a:prstGeom prst="rect">
            <a:avLst/>
          </a:prstGeom>
        </p:spPr>
      </p:pic>
      <p:pic>
        <p:nvPicPr>
          <p:cNvPr id="12" name="Picture 11" descr="A diagram of a structure&#10;&#10;AI-generated content may be incorrect.">
            <a:extLst>
              <a:ext uri="{FF2B5EF4-FFF2-40B4-BE49-F238E27FC236}">
                <a16:creationId xmlns:a16="http://schemas.microsoft.com/office/drawing/2014/main" id="{8DEAA6E8-A69D-D7ED-072E-15E53661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63" y="2933700"/>
            <a:ext cx="7757589" cy="7008920"/>
          </a:xfrm>
          <a:prstGeom prst="rect">
            <a:avLst/>
          </a:prstGeom>
        </p:spPr>
      </p:pic>
    </p:spTree>
    <p:extLst>
      <p:ext uri="{BB962C8B-B14F-4D97-AF65-F5344CB8AC3E}">
        <p14:creationId xmlns:p14="http://schemas.microsoft.com/office/powerpoint/2010/main" val="67468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Phát triển mở rộng thiết kế</a:t>
            </a:r>
          </a:p>
        </p:txBody>
      </p:sp>
      <p:sp>
        <p:nvSpPr>
          <p:cNvPr id="5" name="TextBox 5"/>
          <p:cNvSpPr txBox="1"/>
          <p:nvPr/>
        </p:nvSpPr>
        <p:spPr>
          <a:xfrm>
            <a:off x="2451554" y="2486962"/>
            <a:ext cx="6334770"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202020"/>
                </a:solidFill>
                <a:latin typeface="Arial"/>
                <a:ea typeface="Arial"/>
                <a:cs typeface="Arial"/>
                <a:sym typeface="Arial"/>
              </a:rPr>
              <a:t>Phát triển điều khiển thủ công</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Thêm các tính năng điều khiển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Tích hợp thêm các cảm biến</a:t>
            </a:r>
          </a:p>
          <a:p>
            <a:pPr algn="just">
              <a:lnSpc>
                <a:spcPts val="4500"/>
              </a:lnSpc>
            </a:pPr>
            <a:endParaRPr lang="en-US" sz="3000">
              <a:solidFill>
                <a:srgbClr val="202020"/>
              </a:solidFill>
              <a:latin typeface="Arial"/>
              <a:ea typeface="Arial"/>
              <a:cs typeface="Arial"/>
              <a:sym typeface="Arial"/>
            </a:endParaRPr>
          </a:p>
          <a:p>
            <a:pPr marL="647700" lvl="1" indent="-323850" algn="just">
              <a:lnSpc>
                <a:spcPts val="4500"/>
              </a:lnSpc>
              <a:buFont typeface="Arial"/>
              <a:buChar char="•"/>
            </a:pPr>
            <a:r>
              <a:rPr lang="en-US" sz="3000">
                <a:solidFill>
                  <a:srgbClr val="202020"/>
                </a:solidFill>
                <a:latin typeface="Arial"/>
                <a:ea typeface="Arial"/>
                <a:cs typeface="Arial"/>
                <a:sym typeface="Arial"/>
              </a:rPr>
              <a:t>Nâng cấp hệ thống IOT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a:solidFill>
                  <a:srgbClr val="3849A2"/>
                </a:solidFill>
                <a:latin typeface="Maven Pro Heavy"/>
                <a:ea typeface="Maven Pro Heavy"/>
                <a:cs typeface="Maven Pro Heavy"/>
                <a:sym typeface="Maven Pro Heavy"/>
              </a:rPr>
              <a:t>Kết luận</a:t>
            </a:r>
          </a:p>
        </p:txBody>
      </p:sp>
      <p:sp>
        <p:nvSpPr>
          <p:cNvPr id="3" name="TextBox 3"/>
          <p:cNvSpPr txBox="1"/>
          <p:nvPr/>
        </p:nvSpPr>
        <p:spPr>
          <a:xfrm>
            <a:off x="1061892" y="2688857"/>
            <a:ext cx="16164215" cy="34671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Nghiên cứu này đã thiết kế, chế tạo và thử nghiệm máy sơn phủ (doctor blade coater) cùng với việc sử dụng nó để tạo ra lớp màng mỏng. Qua nghiên cứu và thử nghiệm, kết quả thu được đã chứng minh rằng máy sơn phủ có khả năng tạo ra các lớp màng mỏng đồng đều.</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5381" y="421453"/>
            <a:ext cx="6957239" cy="904875"/>
          </a:xfrm>
          <a:prstGeom prst="rect">
            <a:avLst/>
          </a:prstGeom>
        </p:spPr>
        <p:txBody>
          <a:bodyPr lIns="0" tIns="0" rIns="0" bIns="0" rtlCol="0" anchor="t">
            <a:spAutoFit/>
          </a:bodyPr>
          <a:lstStyle/>
          <a:p>
            <a:pPr algn="l">
              <a:lnSpc>
                <a:spcPts val="7199"/>
              </a:lnSpc>
            </a:pPr>
            <a:r>
              <a:rPr lang="en-US" sz="5999" b="1">
                <a:solidFill>
                  <a:srgbClr val="000000"/>
                </a:solidFill>
                <a:latin typeface="Asap Medium"/>
                <a:ea typeface="Asap Medium"/>
                <a:cs typeface="Asap Medium"/>
                <a:sym typeface="Asap Medium"/>
              </a:rPr>
              <a:t>Tài liệu Tham khảo</a:t>
            </a:r>
          </a:p>
        </p:txBody>
      </p:sp>
      <p:sp>
        <p:nvSpPr>
          <p:cNvPr id="4" name="TextBox 4"/>
          <p:cNvSpPr txBox="1"/>
          <p:nvPr/>
        </p:nvSpPr>
        <p:spPr>
          <a:xfrm>
            <a:off x="3257550" y="1562100"/>
            <a:ext cx="11772900" cy="3954288"/>
          </a:xfrm>
          <a:prstGeom prst="rect">
            <a:avLst/>
          </a:prstGeom>
        </p:spPr>
        <p:txBody>
          <a:bodyPr wrap="square" lIns="0" tIns="0" rIns="0" bIns="0" rtlCol="0" anchor="t">
            <a:spAutoFit/>
          </a:bodyPr>
          <a:lstStyle/>
          <a:p>
            <a:pPr>
              <a:lnSpc>
                <a:spcPts val="3079"/>
              </a:lnSpc>
              <a:spcBef>
                <a:spcPct val="0"/>
              </a:spcBef>
            </a:pPr>
            <a:r>
              <a:rPr lang="en-US" sz="2400" b="1" dirty="0">
                <a:solidFill>
                  <a:srgbClr val="000000"/>
                </a:solidFill>
                <a:latin typeface="Muli Bold"/>
                <a:ea typeface="Muli Bold"/>
                <a:cs typeface="Muli Bold"/>
                <a:sym typeface="Muli Bold"/>
              </a:rPr>
              <a:t>[1] </a:t>
            </a:r>
            <a:r>
              <a:rPr lang="en-US" sz="2400" dirty="0">
                <a:solidFill>
                  <a:srgbClr val="000000"/>
                </a:solidFill>
                <a:latin typeface="Muli Bold"/>
                <a:ea typeface="Muli Bold"/>
                <a:cs typeface="Muli Bold"/>
                <a:sym typeface="Muli Bold"/>
              </a:rPr>
              <a:t>3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nghệ</a:t>
            </a:r>
            <a:r>
              <a:rPr lang="en-US" sz="2400" dirty="0">
                <a:solidFill>
                  <a:srgbClr val="000000"/>
                </a:solidFill>
                <a:latin typeface="Muli Bold"/>
                <a:ea typeface="Muli Bold"/>
                <a:cs typeface="Muli Bold"/>
                <a:sym typeface="Muli Bold"/>
              </a:rPr>
              <a:t> 4.0 </a:t>
            </a:r>
            <a:r>
              <a:rPr lang="en-US" sz="2400" dirty="0" err="1">
                <a:solidFill>
                  <a:srgbClr val="000000"/>
                </a:solidFill>
                <a:latin typeface="Muli Bold"/>
                <a:ea typeface="Muli Bold"/>
                <a:cs typeface="Muli Bold"/>
                <a:sym typeface="Muli Bold"/>
              </a:rPr>
              <a:t>trụ</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cột</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của</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cuộc</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cách</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mạng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công</a:t>
            </a:r>
            <a:r>
              <a:rPr lang="en-US" sz="2400" dirty="0">
                <a:solidFill>
                  <a:srgbClr val="000000"/>
                </a:solidFill>
                <a:latin typeface="Muli Bold"/>
                <a:ea typeface="Muli Bold"/>
                <a:cs typeface="Muli Bold"/>
                <a:sym typeface="Muli Bold"/>
              </a:rPr>
              <a:t> </a:t>
            </a:r>
            <a:r>
              <a:rPr lang="en-US" sz="2400" dirty="0" err="1">
                <a:solidFill>
                  <a:srgbClr val="000000"/>
                </a:solidFill>
                <a:latin typeface="Muli Bold"/>
                <a:ea typeface="Muli Bold"/>
                <a:cs typeface="Muli Bold"/>
                <a:sym typeface="Muli Bold"/>
              </a:rPr>
              <a:t>nghiệp</a:t>
            </a:r>
            <a:r>
              <a:rPr lang="en-US" sz="2400" dirty="0">
                <a:solidFill>
                  <a:srgbClr val="000000"/>
                </a:solidFill>
                <a:latin typeface="Muli Bold"/>
                <a:ea typeface="Muli Bold"/>
                <a:cs typeface="Muli Bold"/>
                <a:sym typeface="Muli Bold"/>
              </a:rPr>
              <a:t> 4.0</a:t>
            </a:r>
            <a:r>
              <a:rPr lang="en-US" sz="2400" dirty="0">
                <a:solidFill>
                  <a:srgbClr val="000000"/>
                </a:solidFill>
                <a:latin typeface="Muli"/>
                <a:ea typeface="Muli"/>
                <a:cs typeface="Muli"/>
                <a:sym typeface="Muli"/>
              </a:rPr>
              <a:t>. https://subiz.com.vn/blog/cong-nghe-4-0.html.</a:t>
            </a:r>
          </a:p>
          <a:p>
            <a:pPr>
              <a:lnSpc>
                <a:spcPts val="3079"/>
              </a:lnSpc>
              <a:spcBef>
                <a:spcPct val="0"/>
              </a:spcBef>
            </a:pPr>
            <a:r>
              <a:rPr lang="en-US" sz="2400" b="1" dirty="0">
                <a:solidFill>
                  <a:srgbClr val="000000"/>
                </a:solidFill>
                <a:latin typeface="Muli Bold"/>
                <a:ea typeface="Muli Bold"/>
                <a:cs typeface="Muli Bold"/>
                <a:sym typeface="Muli Bold"/>
              </a:rPr>
              <a:t>[2]</a:t>
            </a:r>
            <a:r>
              <a:rPr lang="en-US" sz="2400" dirty="0">
                <a:solidFill>
                  <a:srgbClr val="000000"/>
                </a:solidFill>
                <a:latin typeface="Muli"/>
                <a:ea typeface="Muli"/>
                <a:cs typeface="Muli"/>
                <a:sym typeface="Muli"/>
              </a:rPr>
              <a:t> Thin Film Deposition Techniques and Systems. https://korvustech.com/thin-film-deposition/.</a:t>
            </a:r>
          </a:p>
          <a:p>
            <a:pPr>
              <a:lnSpc>
                <a:spcPts val="3079"/>
              </a:lnSpc>
              <a:spcBef>
                <a:spcPct val="0"/>
              </a:spcBef>
            </a:pPr>
            <a:r>
              <a:rPr lang="en-US" sz="2400" b="1" dirty="0">
                <a:solidFill>
                  <a:srgbClr val="000000"/>
                </a:solidFill>
                <a:latin typeface="Muli Bold"/>
                <a:ea typeface="Muli Bold"/>
                <a:cs typeface="Muli Bold"/>
                <a:sym typeface="Muli Bold"/>
              </a:rPr>
              <a:t>[3]</a:t>
            </a:r>
            <a:r>
              <a:rPr lang="en-US" sz="2400" dirty="0">
                <a:solidFill>
                  <a:srgbClr val="000000"/>
                </a:solidFill>
                <a:latin typeface="Muli"/>
                <a:ea typeface="Muli"/>
                <a:cs typeface="Muli"/>
                <a:sym typeface="Muli"/>
              </a:rPr>
              <a:t> Thin Film Deposition: Comparing Coating Methods. https://www.ossila.com/pages/solution-processing-techniques-comparison.</a:t>
            </a:r>
          </a:p>
          <a:p>
            <a:pPr>
              <a:lnSpc>
                <a:spcPts val="3079"/>
              </a:lnSpc>
              <a:spcBef>
                <a:spcPct val="0"/>
              </a:spcBef>
            </a:pPr>
            <a:r>
              <a:rPr lang="en-US" sz="2400" b="1" dirty="0">
                <a:solidFill>
                  <a:srgbClr val="000000"/>
                </a:solidFill>
                <a:latin typeface="Muli Bold"/>
                <a:ea typeface="Muli Bold"/>
                <a:cs typeface="Muli Bold"/>
                <a:sym typeface="Muli Bold"/>
              </a:rPr>
              <a:t>[4]</a:t>
            </a:r>
            <a:r>
              <a:rPr lang="en-US" sz="2400" dirty="0">
                <a:solidFill>
                  <a:srgbClr val="000000"/>
                </a:solidFill>
                <a:latin typeface="Muli"/>
                <a:ea typeface="Muli"/>
                <a:cs typeface="Muli"/>
                <a:sym typeface="Muli"/>
              </a:rPr>
              <a:t> </a:t>
            </a:r>
            <a:r>
              <a:rPr lang="en-US" sz="2400" b="0" i="0" dirty="0">
                <a:solidFill>
                  <a:srgbClr val="1F1F1F"/>
                </a:solidFill>
                <a:effectLst/>
                <a:latin typeface="ElsevierGulliver"/>
              </a:rPr>
              <a:t>Knife Coating</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2"/>
              </a:rPr>
              <a:t>https://www.sciencedirect.com/topics/engineering/knife-coating</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[5]</a:t>
            </a:r>
            <a:r>
              <a:rPr lang="en-US" sz="2400" dirty="0">
                <a:solidFill>
                  <a:srgbClr val="000000"/>
                </a:solidFill>
                <a:latin typeface="Muli"/>
                <a:ea typeface="Muli"/>
                <a:cs typeface="Muli"/>
                <a:sym typeface="Muli"/>
              </a:rPr>
              <a:t> </a:t>
            </a:r>
            <a:r>
              <a:rPr lang="en-US" sz="2400" dirty="0">
                <a:solidFill>
                  <a:srgbClr val="333333"/>
                </a:solidFill>
                <a:latin typeface="Open Sans" panose="020B0606030504020204" pitchFamily="34" charset="0"/>
                <a:ea typeface="Muli"/>
                <a:cs typeface="Muli"/>
                <a:sym typeface="Muli"/>
              </a:rPr>
              <a:t>Spin Coating</a:t>
            </a:r>
            <a:r>
              <a:rPr lang="en-US" sz="2400" dirty="0">
                <a:solidFill>
                  <a:srgbClr val="000000"/>
                </a:solidFill>
                <a:latin typeface="Muli"/>
                <a:ea typeface="Muli"/>
                <a:cs typeface="Muli"/>
                <a:sym typeface="Muli"/>
              </a:rPr>
              <a:t>. https://www.ossila.com/products/spin-coater.</a:t>
            </a:r>
          </a:p>
          <a:p>
            <a:pPr>
              <a:lnSpc>
                <a:spcPts val="3079"/>
              </a:lnSpc>
              <a:spcBef>
                <a:spcPct val="0"/>
              </a:spcBef>
            </a:pPr>
            <a:r>
              <a:rPr lang="en-US" sz="2400" b="1" dirty="0">
                <a:solidFill>
                  <a:srgbClr val="000000"/>
                </a:solidFill>
                <a:latin typeface="Muli Bold"/>
                <a:ea typeface="Muli Bold"/>
                <a:cs typeface="Muli Bold"/>
                <a:sym typeface="Muli Bold"/>
              </a:rPr>
              <a:t>[6]</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Doctor Blade Coater</a:t>
            </a:r>
            <a:r>
              <a:rPr lang="en-US" sz="2400" dirty="0">
                <a:solidFill>
                  <a:srgbClr val="000000"/>
                </a:solidFill>
                <a:latin typeface="Muli"/>
                <a:ea typeface="Muli"/>
                <a:cs typeface="Muli"/>
                <a:sym typeface="Muli"/>
              </a:rPr>
              <a:t>. </a:t>
            </a:r>
            <a:r>
              <a:rPr lang="en-US" sz="2400" dirty="0">
                <a:solidFill>
                  <a:srgbClr val="000000"/>
                </a:solidFill>
                <a:latin typeface="Muli"/>
                <a:ea typeface="Muli"/>
                <a:cs typeface="Muli"/>
                <a:sym typeface="Muli"/>
                <a:hlinkClick r:id="rId3"/>
              </a:rPr>
              <a:t>https://www.ossila.com/products/doctor-blade-coater</a:t>
            </a:r>
            <a:r>
              <a:rPr lang="en-US" sz="2400" dirty="0">
                <a:solidFill>
                  <a:srgbClr val="000000"/>
                </a:solidFill>
                <a:latin typeface="Muli"/>
                <a:ea typeface="Muli"/>
                <a:cs typeface="Muli"/>
                <a:sym typeface="Muli"/>
              </a:rPr>
              <a:t>.</a:t>
            </a:r>
          </a:p>
          <a:p>
            <a:pPr>
              <a:lnSpc>
                <a:spcPts val="3079"/>
              </a:lnSpc>
              <a:spcBef>
                <a:spcPct val="0"/>
              </a:spcBef>
            </a:pPr>
            <a:r>
              <a:rPr lang="en-US" sz="2400" b="1" dirty="0">
                <a:solidFill>
                  <a:srgbClr val="000000"/>
                </a:solidFill>
                <a:latin typeface="Muli Bold"/>
                <a:ea typeface="Muli Bold"/>
                <a:cs typeface="Muli Bold"/>
                <a:sym typeface="Muli Bold"/>
              </a:rPr>
              <a:t>[7]</a:t>
            </a:r>
            <a:r>
              <a:rPr lang="en-US" sz="2400" dirty="0">
                <a:solidFill>
                  <a:srgbClr val="000000"/>
                </a:solidFill>
                <a:latin typeface="Muli"/>
                <a:ea typeface="Muli"/>
                <a:cs typeface="Muli"/>
                <a:sym typeface="Muli"/>
              </a:rPr>
              <a:t> </a:t>
            </a:r>
            <a:r>
              <a:rPr lang="en-US" sz="2400" b="0" i="0" dirty="0">
                <a:solidFill>
                  <a:srgbClr val="333333"/>
                </a:solidFill>
                <a:effectLst/>
                <a:latin typeface="Open Sans" panose="020B0606030504020204" pitchFamily="34" charset="0"/>
              </a:rPr>
              <a:t>Dip Coater</a:t>
            </a:r>
            <a:r>
              <a:rPr lang="en-US" sz="2400" dirty="0">
                <a:solidFill>
                  <a:srgbClr val="000000"/>
                </a:solidFill>
                <a:latin typeface="Muli"/>
                <a:ea typeface="Muli"/>
                <a:cs typeface="Muli"/>
                <a:sym typeface="Muli"/>
              </a:rPr>
              <a:t>. https://www.ossila.com/products/dip-coater.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7803831"/>
            <a:ext cx="9080563" cy="9064053"/>
          </a:xfrm>
          <a:custGeom>
            <a:avLst/>
            <a:gdLst/>
            <a:ahLst/>
            <a:cxnLst/>
            <a:rect l="l" t="t" r="r" b="b"/>
            <a:pathLst>
              <a:path w="9080563" h="906405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74543" y="-5900614"/>
            <a:ext cx="9006398" cy="8990022"/>
          </a:xfrm>
          <a:custGeom>
            <a:avLst/>
            <a:gdLst/>
            <a:ahLst/>
            <a:cxnLst/>
            <a:rect l="l" t="t" r="r" b="b"/>
            <a:pathLst>
              <a:path w="9006398" h="8990022">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68352" y="1480238"/>
            <a:ext cx="13351297" cy="7326524"/>
          </a:xfrm>
          <a:custGeom>
            <a:avLst/>
            <a:gdLst/>
            <a:ahLst/>
            <a:cxnLst/>
            <a:rect l="l" t="t" r="r" b="b"/>
            <a:pathLst>
              <a:path w="13351297" h="7326524">
                <a:moveTo>
                  <a:pt x="0" y="0"/>
                </a:moveTo>
                <a:lnTo>
                  <a:pt x="13351296" y="0"/>
                </a:lnTo>
                <a:lnTo>
                  <a:pt x="13351296" y="7326524"/>
                </a:lnTo>
                <a:lnTo>
                  <a:pt x="0" y="7326524"/>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6" name="TextBox 6"/>
          <p:cNvSpPr txBox="1"/>
          <p:nvPr/>
        </p:nvSpPr>
        <p:spPr>
          <a:xfrm>
            <a:off x="4375075" y="8301938"/>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1485900"/>
            <a:ext cx="14099592" cy="7772400"/>
          </a:xfrm>
          <a:custGeom>
            <a:avLst/>
            <a:gdLst/>
            <a:ahLst/>
            <a:cxnLst/>
            <a:rect l="l" t="t" r="r" b="b"/>
            <a:pathLst>
              <a:path w="14099592" h="7772400">
                <a:moveTo>
                  <a:pt x="0" y="0"/>
                </a:moveTo>
                <a:lnTo>
                  <a:pt x="14099592" y="0"/>
                </a:lnTo>
                <a:lnTo>
                  <a:pt x="14099592" y="7772400"/>
                </a:lnTo>
                <a:lnTo>
                  <a:pt x="0" y="77724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4" name="TextBox 4"/>
          <p:cNvSpPr txBox="1"/>
          <p:nvPr/>
        </p:nvSpPr>
        <p:spPr>
          <a:xfrm>
            <a:off x="4541907" y="8537765"/>
            <a:ext cx="9537849" cy="504825"/>
          </a:xfrm>
          <a:prstGeom prst="rect">
            <a:avLst/>
          </a:prstGeom>
        </p:spPr>
        <p:txBody>
          <a:bodyPr lIns="0" tIns="0" rIns="0" bIns="0" rtlCol="0" anchor="t">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7981" y="514350"/>
            <a:ext cx="16116686" cy="892175"/>
          </a:xfrm>
          <a:prstGeom prst="rect">
            <a:avLst/>
          </a:prstGeom>
        </p:spPr>
        <p:txBody>
          <a:bodyPr lIns="0" tIns="0" rIns="0" bIns="0" rtlCol="0" anchor="t">
            <a:spAutoFit/>
          </a:bodyPr>
          <a:lstStyle/>
          <a:p>
            <a:pPr algn="l">
              <a:lnSpc>
                <a:spcPts val="7150"/>
              </a:lnSpc>
              <a:spcBef>
                <a:spcPct val="0"/>
              </a:spcBef>
            </a:pPr>
            <a:r>
              <a:rPr lang="en-US" sz="5500" b="1">
                <a:solidFill>
                  <a:srgbClr val="3849A2"/>
                </a:solidFill>
                <a:latin typeface="Maven Pro Heavy"/>
                <a:ea typeface="Maven Pro Heavy"/>
                <a:cs typeface="Maven Pro Heavy"/>
                <a:sym typeface="Maven Pro Heavy"/>
              </a:rPr>
              <a:t>I. Tổng quan</a:t>
            </a:r>
          </a:p>
        </p:txBody>
      </p:sp>
      <p:sp>
        <p:nvSpPr>
          <p:cNvPr id="5" name="TextBox 5"/>
          <p:cNvSpPr txBox="1"/>
          <p:nvPr/>
        </p:nvSpPr>
        <p:spPr>
          <a:xfrm>
            <a:off x="8786324" y="2023270"/>
            <a:ext cx="4886141" cy="409574"/>
          </a:xfrm>
          <a:prstGeom prst="rect">
            <a:avLst/>
          </a:prstGeom>
        </p:spPr>
        <p:txBody>
          <a:bodyPr lIns="0" tIns="0" rIns="0" bIns="0" rtlCol="0" anchor="t">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id="6" name="TextBox 6"/>
          <p:cNvSpPr txBox="1"/>
          <p:nvPr/>
        </p:nvSpPr>
        <p:spPr>
          <a:xfrm>
            <a:off x="207835" y="9114859"/>
            <a:ext cx="10225062" cy="438518"/>
          </a:xfrm>
          <a:prstGeom prst="rect">
            <a:avLst/>
          </a:prstGeom>
        </p:spPr>
        <p:txBody>
          <a:bodyPr wrap="square"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1: Các </a:t>
            </a:r>
            <a:r>
              <a:rPr lang="en-US" sz="2500" dirty="0" err="1">
                <a:solidFill>
                  <a:srgbClr val="202020"/>
                </a:solidFill>
                <a:latin typeface="Arial"/>
                <a:ea typeface="Arial"/>
                <a:cs typeface="Arial"/>
                <a:sym typeface="Arial"/>
              </a:rPr>
              <a:t>ứng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dụng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của</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công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nghệ</a:t>
            </a:r>
            <a:r>
              <a:rPr lang="en-US" sz="2500" dirty="0">
                <a:solidFill>
                  <a:srgbClr val="202020"/>
                </a:solidFill>
                <a:latin typeface="Arial"/>
                <a:ea typeface="Arial"/>
                <a:cs typeface="Arial"/>
                <a:sym typeface="Arial"/>
              </a:rPr>
              <a:t> nano </a:t>
            </a:r>
            <a:r>
              <a:rPr lang="en-US" sz="2500" dirty="0" err="1">
                <a:solidFill>
                  <a:srgbClr val="202020"/>
                </a:solidFill>
                <a:latin typeface="Arial"/>
                <a:ea typeface="Arial"/>
                <a:cs typeface="Arial"/>
                <a:sym typeface="Arial"/>
              </a:rPr>
              <a:t>trong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đời</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sống</a:t>
            </a:r>
            <a:endParaRPr lang="en-US" sz="2500" dirty="0">
              <a:solidFill>
                <a:srgbClr val="202020"/>
              </a:solidFill>
              <a:latin typeface="Arial"/>
              <a:ea typeface="Arial"/>
              <a:cs typeface="Arial"/>
              <a:sym typeface="Arial"/>
            </a:endParaRPr>
          </a:p>
        </p:txBody>
      </p:sp>
      <p:sp>
        <p:nvSpPr>
          <p:cNvPr id="7" name="TextBox 7"/>
          <p:cNvSpPr txBox="1"/>
          <p:nvPr/>
        </p:nvSpPr>
        <p:spPr>
          <a:xfrm>
            <a:off x="12391372" y="2718329"/>
            <a:ext cx="4453296" cy="5181600"/>
          </a:xfrm>
          <a:prstGeom prst="rect">
            <a:avLst/>
          </a:prstGeom>
        </p:spPr>
        <p:txBody>
          <a:bodyPr lIns="0" tIns="0" rIns="0" bIns="0" rtlCol="0" anchor="t">
            <a:spAutoFit/>
          </a:bodyPr>
          <a:lstStyle/>
          <a:p>
            <a:pPr algn="just">
              <a:lnSpc>
                <a:spcPts val="4500"/>
              </a:lnSpc>
            </a:pPr>
            <a:r>
              <a:rPr lang="en-US" sz="3000" dirty="0">
                <a:solidFill>
                  <a:srgbClr val="202020"/>
                </a:solidFill>
                <a:latin typeface="Arial"/>
                <a:ea typeface="Arial"/>
                <a:cs typeface="Arial"/>
                <a:sym typeface="Arial"/>
              </a:rPr>
              <a:t>Trong </a:t>
            </a:r>
            <a:r>
              <a:rPr lang="en-US" sz="3000" dirty="0" err="1">
                <a:solidFill>
                  <a:srgbClr val="202020"/>
                </a:solidFill>
                <a:latin typeface="Arial"/>
                <a:ea typeface="Arial"/>
                <a:cs typeface="Arial"/>
                <a:sym typeface="Arial"/>
              </a:rPr>
              <a:t>bối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công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nghiệp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đại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thiết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hữu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cảm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biến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và</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linh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đổi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điện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ngày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việc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các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lớp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chất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lượng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đóng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vai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trò</a:t>
            </a:r>
            <a:r>
              <a:rPr lang="en-US" sz="3000" dirty="0">
                <a:solidFill>
                  <a:srgbClr val="202020"/>
                </a:solidFill>
                <a:latin typeface="Arial"/>
                <a:ea typeface="Arial"/>
                <a:cs typeface="Arial"/>
                <a:sym typeface="Arial"/>
              </a:rPr>
              <a:t> then </a:t>
            </a:r>
            <a:r>
              <a:rPr lang="en-US" sz="3000" dirty="0" err="1">
                <a:solidFill>
                  <a:srgbClr val="202020"/>
                </a:solidFill>
                <a:latin typeface="Arial"/>
                <a:ea typeface="Arial"/>
                <a:cs typeface="Arial"/>
                <a:sym typeface="Arial"/>
              </a:rPr>
              <a:t>chốt</a:t>
            </a:r>
            <a:r>
              <a:rPr lang="en-US" sz="3000" dirty="0">
                <a:solidFill>
                  <a:srgbClr val="202020"/>
                </a:solidFill>
                <a:latin typeface="Arial"/>
                <a:ea typeface="Arial"/>
                <a:cs typeface="Arial"/>
                <a:sym typeface="Arial"/>
              </a:rPr>
              <a:t>. </a:t>
            </a:r>
          </a:p>
        </p:txBody>
      </p:sp>
      <p:pic>
        <p:nvPicPr>
          <p:cNvPr id="4098" name="Picture 2" descr="3 công nghệ 4.0 trụ cột của cuộc cách mạng công nghiệp 4.0">
            <a:extLst>
              <a:ext uri="{FF2B5EF4-FFF2-40B4-BE49-F238E27FC236}">
                <a16:creationId xmlns:a16="http://schemas.microsoft.com/office/drawing/2014/main" id="{C9CD7143-41CA-50C2-492E-BB70B54D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1552537"/>
            <a:ext cx="10225062" cy="72393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layers of layers">
            <a:extLst>
              <a:ext uri="{FF2B5EF4-FFF2-40B4-BE49-F238E27FC236}">
                <a16:creationId xmlns:a16="http://schemas.microsoft.com/office/drawing/2014/main" id="{BBB76749-E615-61FA-8682-B92F67E8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35" y="1940378"/>
            <a:ext cx="11977781" cy="6737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sp>
        <p:nvSpPr>
          <p:cNvPr id="16" name="TextBox 16"/>
          <p:cNvSpPr txBox="1"/>
          <p:nvPr/>
        </p:nvSpPr>
        <p:spPr>
          <a:xfrm>
            <a:off x="2438400" y="9572441"/>
            <a:ext cx="8573975" cy="438518"/>
          </a:xfrm>
          <a:prstGeom prst="rect">
            <a:avLst/>
          </a:prstGeom>
        </p:spPr>
        <p:txBody>
          <a:bodyPr lIns="0" tIns="0" rIns="0" bIns="0" rtlCol="0" anchor="t">
            <a:spAutoFit/>
          </a:bodyPr>
          <a:lstStyle/>
          <a:p>
            <a:pPr algn="ctr">
              <a:lnSpc>
                <a:spcPts val="3750"/>
              </a:lnSpc>
            </a:pPr>
            <a:r>
              <a:rPr lang="en-US" sz="2500" dirty="0" err="1">
                <a:solidFill>
                  <a:srgbClr val="202020"/>
                </a:solidFill>
                <a:latin typeface="Arial"/>
                <a:ea typeface="Arial"/>
                <a:cs typeface="Arial"/>
                <a:sym typeface="Arial"/>
              </a:rPr>
              <a:t>Hình</a:t>
            </a:r>
            <a:r>
              <a:rPr lang="en-US" sz="2500" dirty="0">
                <a:solidFill>
                  <a:srgbClr val="202020"/>
                </a:solidFill>
                <a:latin typeface="Arial"/>
                <a:ea typeface="Arial"/>
                <a:cs typeface="Arial"/>
                <a:sym typeface="Arial"/>
              </a:rPr>
              <a:t> 2: Các </a:t>
            </a:r>
            <a:r>
              <a:rPr lang="en-US" sz="2500" dirty="0" err="1">
                <a:solidFill>
                  <a:srgbClr val="202020"/>
                </a:solidFill>
                <a:latin typeface="Arial"/>
                <a:ea typeface="Arial"/>
                <a:cs typeface="Arial"/>
                <a:sym typeface="Arial"/>
              </a:rPr>
              <a:t>phương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pháp</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lắng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đọng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màng</a:t>
            </a:r>
            <a:r>
              <a:rPr lang="en-US" sz="2500" dirty="0">
                <a:solidFill>
                  <a:srgbClr val="202020"/>
                </a:solidFill>
                <a:latin typeface="Arial"/>
                <a:ea typeface="Arial"/>
                <a:cs typeface="Arial"/>
                <a:sym typeface="Arial"/>
              </a:rPr>
              <a:t> </a:t>
            </a:r>
            <a:r>
              <a:rPr lang="en-US" sz="2500" dirty="0" err="1">
                <a:solidFill>
                  <a:srgbClr val="202020"/>
                </a:solidFill>
                <a:latin typeface="Arial"/>
                <a:ea typeface="Arial"/>
                <a:cs typeface="Arial"/>
                <a:sym typeface="Arial"/>
              </a:rPr>
              <a:t>mỏng</a:t>
            </a:r>
            <a:endParaRPr lang="en-US" sz="2500" dirty="0">
              <a:solidFill>
                <a:srgbClr val="202020"/>
              </a:solidFill>
              <a:latin typeface="Arial"/>
              <a:ea typeface="Arial"/>
              <a:cs typeface="Arial"/>
              <a:sym typeface="Arial"/>
            </a:endParaRPr>
          </a:p>
        </p:txBody>
      </p:sp>
      <p:pic>
        <p:nvPicPr>
          <p:cNvPr id="3084" name="Picture 12">
            <a:extLst>
              <a:ext uri="{FF2B5EF4-FFF2-40B4-BE49-F238E27FC236}">
                <a16:creationId xmlns:a16="http://schemas.microsoft.com/office/drawing/2014/main" id="{C9832989-CCD1-A022-49F7-8A0A153C2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7296"/>
            <a:ext cx="12825412" cy="982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9782DC-7340-D135-43F4-1A7C2DC8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418" y="9077509"/>
            <a:ext cx="2419350" cy="93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F46F-8648-6610-E9D4-796AB7317E9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088A989C-D0A6-E4C0-84BE-2A22E93E8812}"/>
              </a:ext>
            </a:extLst>
          </p:cNvPr>
          <p:cNvSpPr txBox="1"/>
          <p:nvPr/>
        </p:nvSpPr>
        <p:spPr>
          <a:xfrm>
            <a:off x="727981" y="495300"/>
            <a:ext cx="16116686" cy="990600"/>
          </a:xfrm>
          <a:prstGeom prst="rect">
            <a:avLst/>
          </a:prstGeom>
        </p:spPr>
        <p:txBody>
          <a:bodyPr lIns="0" tIns="0" rIns="0" bIns="0" rtlCol="0" anchor="t">
            <a:spAutoFit/>
          </a:bodyPr>
          <a:lstStyle/>
          <a:p>
            <a:pPr algn="l">
              <a:lnSpc>
                <a:spcPts val="7800"/>
              </a:lnSpc>
              <a:spcBef>
                <a:spcPct val="0"/>
              </a:spcBef>
            </a:pPr>
            <a:r>
              <a:rPr lang="en-US" sz="6000" b="1">
                <a:solidFill>
                  <a:srgbClr val="3849A2"/>
                </a:solidFill>
                <a:latin typeface="Maven Pro Heavy"/>
                <a:ea typeface="Maven Pro Heavy"/>
                <a:cs typeface="Maven Pro Heavy"/>
                <a:sym typeface="Maven Pro Heavy"/>
              </a:rPr>
              <a:t>I. Tổng quan</a:t>
            </a:r>
          </a:p>
        </p:txBody>
      </p:sp>
      <p:pic>
        <p:nvPicPr>
          <p:cNvPr id="1026" name="Picture 2">
            <a:extLst>
              <a:ext uri="{FF2B5EF4-FFF2-40B4-BE49-F238E27FC236}">
                <a16:creationId xmlns:a16="http://schemas.microsoft.com/office/drawing/2014/main" id="{12151E52-7291-F148-E6C7-89B898C4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716" y="264216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4B45C-E494-9804-D03F-D4F551E2050E}"/>
              </a:ext>
            </a:extLst>
          </p:cNvPr>
          <p:cNvSpPr txBox="1"/>
          <p:nvPr/>
        </p:nvSpPr>
        <p:spPr>
          <a:xfrm>
            <a:off x="2504116"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2600$</a:t>
            </a:r>
          </a:p>
        </p:txBody>
      </p:sp>
      <p:pic>
        <p:nvPicPr>
          <p:cNvPr id="1028" name="Picture 4">
            <a:extLst>
              <a:ext uri="{FF2B5EF4-FFF2-40B4-BE49-F238E27FC236}">
                <a16:creationId xmlns:a16="http://schemas.microsoft.com/office/drawing/2014/main" id="{EF9F473F-622F-CF1C-BEAC-630FF4F40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0" y="1485900"/>
            <a:ext cx="5791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6A36F5-AB31-D157-58FD-5041616FFC9F}"/>
              </a:ext>
            </a:extLst>
          </p:cNvPr>
          <p:cNvSpPr txBox="1"/>
          <p:nvPr/>
        </p:nvSpPr>
        <p:spPr>
          <a:xfrm>
            <a:off x="13934118" y="7255042"/>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2700$</a:t>
            </a:r>
          </a:p>
        </p:txBody>
      </p:sp>
      <p:pic>
        <p:nvPicPr>
          <p:cNvPr id="1030" name="Picture 6">
            <a:extLst>
              <a:ext uri="{FF2B5EF4-FFF2-40B4-BE49-F238E27FC236}">
                <a16:creationId xmlns:a16="http://schemas.microsoft.com/office/drawing/2014/main" id="{73E406A8-FA5E-BC91-061C-F5BA6FB655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389" y="2091100"/>
            <a:ext cx="4953002" cy="4953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7E910D-C5C4-5738-6E46-D6ABA1D15D26}"/>
              </a:ext>
            </a:extLst>
          </p:cNvPr>
          <p:cNvSpPr txBox="1"/>
          <p:nvPr/>
        </p:nvSpPr>
        <p:spPr>
          <a:xfrm>
            <a:off x="8458200" y="7255041"/>
            <a:ext cx="2286000" cy="527837"/>
          </a:xfrm>
          <a:prstGeom prst="rect">
            <a:avLst/>
          </a:prstGeom>
          <a:noFill/>
        </p:spPr>
        <p:txBody>
          <a:bodyPr wrap="square">
            <a:spAutoFit/>
          </a:bodyPr>
          <a:lstStyle/>
          <a:p>
            <a:pPr algn="ctr">
              <a:lnSpc>
                <a:spcPts val="3750"/>
              </a:lnSpc>
            </a:pPr>
            <a:r>
              <a:rPr lang="en-US" sz="2400" dirty="0">
                <a:solidFill>
                  <a:srgbClr val="202020"/>
                </a:solidFill>
                <a:latin typeface="Arial"/>
                <a:ea typeface="Arial"/>
                <a:cs typeface="Arial"/>
                <a:sym typeface="Arial"/>
              </a:rPr>
              <a:t>3500$</a:t>
            </a:r>
          </a:p>
        </p:txBody>
      </p:sp>
    </p:spTree>
    <p:extLst>
      <p:ext uri="{BB962C8B-B14F-4D97-AF65-F5344CB8AC3E}">
        <p14:creationId xmlns:p14="http://schemas.microsoft.com/office/powerpoint/2010/main" val="40876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8"/>
                                        </p:tgtEl>
                                      </p:cBhvr>
                                    </p:animEffect>
                                    <p:set>
                                      <p:cBhvr>
                                        <p:cTn id="10" dur="1" fill="hold">
                                          <p:stCondLst>
                                            <p:cond delay="499"/>
                                          </p:stCondLst>
                                        </p:cTn>
                                        <p:tgtEl>
                                          <p:spTgt spid="10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742494" y="2575008"/>
            <a:ext cx="8873220" cy="5136984"/>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Yêu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cầu</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Bị</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mất</a:t>
            </a:r>
            <a:r>
              <a:rPr lang="en-US" sz="3000" dirty="0">
                <a:solidFill>
                  <a:srgbClr val="202020"/>
                </a:solidFill>
                <a:latin typeface="Arial"/>
                <a:ea typeface="Arial"/>
                <a:cs typeface="Arial"/>
                <a:sym typeface="Arial"/>
              </a:rPr>
              <a:t> 99%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trong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trình</a:t>
            </a:r>
            <a:r>
              <a:rPr lang="en-US" sz="3000" dirty="0">
                <a:solidFill>
                  <a:srgbClr val="202020"/>
                </a:solidFill>
                <a:latin typeface="Arial"/>
                <a:ea typeface="Arial"/>
                <a:cs typeface="Arial"/>
                <a:sym typeface="Arial"/>
              </a:rPr>
              <a:t> quay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p:txBody>
      </p:sp>
      <p:pic>
        <p:nvPicPr>
          <p:cNvPr id="5" name="Picture 4">
            <a:extLst>
              <a:ext uri="{FF2B5EF4-FFF2-40B4-BE49-F238E27FC236}">
                <a16:creationId xmlns:a16="http://schemas.microsoft.com/office/drawing/2014/main" id="{0CD2C908-71A2-18EC-7082-FC65B04E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787" y="1687711"/>
            <a:ext cx="7655719" cy="5741789"/>
          </a:xfrm>
          <a:prstGeom prst="rect">
            <a:avLst/>
          </a:prstGeom>
        </p:spPr>
      </p:pic>
      <p:sp>
        <p:nvSpPr>
          <p:cNvPr id="8" name="TextBox 7">
            <a:extLst>
              <a:ext uri="{FF2B5EF4-FFF2-40B4-BE49-F238E27FC236}">
                <a16:creationId xmlns:a16="http://schemas.microsoft.com/office/drawing/2014/main" id="{9A567664-0784-343E-85F2-C20366F4E4D1}"/>
              </a:ext>
            </a:extLst>
          </p:cNvPr>
          <p:cNvSpPr txBox="1"/>
          <p:nvPr/>
        </p:nvSpPr>
        <p:spPr>
          <a:xfrm>
            <a:off x="9448800" y="7706660"/>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a:t>
            </a:r>
            <a:r>
              <a:rPr lang="en-US" sz="1800" dirty="0" err="1">
                <a:solidFill>
                  <a:srgbClr val="000000"/>
                </a:solidFill>
                <a:latin typeface="Arial"/>
                <a:ea typeface="Arial"/>
                <a:cs typeface="Arial"/>
                <a:sym typeface="Arial"/>
              </a:rPr>
              <a:t>Máy</a:t>
            </a:r>
            <a:r>
              <a:rPr lang="en-US" sz="1800" dirty="0">
                <a:solidFill>
                  <a:srgbClr val="000000"/>
                </a:solidFill>
                <a:latin typeface="Arial"/>
                <a:ea typeface="Arial"/>
                <a:cs typeface="Arial"/>
                <a:sym typeface="Arial"/>
              </a:rPr>
              <a:t> quay </a:t>
            </a:r>
            <a:r>
              <a:rPr lang="en-US" sz="1800" dirty="0" err="1">
                <a:solidFill>
                  <a:srgbClr val="000000"/>
                </a:solidFill>
                <a:latin typeface="Arial"/>
                <a:ea typeface="Arial"/>
                <a:cs typeface="Arial"/>
                <a:sym typeface="Arial"/>
              </a:rPr>
              <a:t>phủ</a:t>
            </a:r>
            <a:r>
              <a:rPr lang="en-US" sz="1800" dirty="0">
                <a:solidFill>
                  <a:srgbClr val="000000"/>
                </a:solidFill>
                <a:latin typeface="Arial"/>
                <a:ea typeface="Arial"/>
                <a:cs typeface="Arial"/>
                <a:sym typeface="Arial"/>
              </a:rPr>
              <a:t> spin-coating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14C7-D714-0BE8-464B-E4E6B0A78F6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9FDD1-2777-3CFA-0AC6-D2A6096A0489}"/>
              </a:ext>
            </a:extLst>
          </p:cNvPr>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err="1">
                <a:solidFill>
                  <a:srgbClr val="3849A2"/>
                </a:solidFill>
                <a:latin typeface="Maven Pro Heavy"/>
                <a:ea typeface="Maven Pro Heavy"/>
                <a:cs typeface="Maven Pro Heavy"/>
                <a:sym typeface="Maven Pro Heavy"/>
              </a:rPr>
              <a:t>Ưu</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và</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nhược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điểm</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phương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pháp</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tráng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endParaRPr lang="en-US" sz="6000" b="1" dirty="0">
              <a:solidFill>
                <a:srgbClr val="3849A2"/>
              </a:solidFill>
              <a:latin typeface="Maven Pro Heavy"/>
              <a:ea typeface="Maven Pro Heavy"/>
              <a:cs typeface="Maven Pro Heavy"/>
              <a:sym typeface="Maven Pro Heavy"/>
            </a:endParaRPr>
          </a:p>
        </p:txBody>
      </p:sp>
      <p:sp>
        <p:nvSpPr>
          <p:cNvPr id="6" name="TextBox 6">
            <a:extLst>
              <a:ext uri="{FF2B5EF4-FFF2-40B4-BE49-F238E27FC236}">
                <a16:creationId xmlns:a16="http://schemas.microsoft.com/office/drawing/2014/main" id="{ED3639EC-7781-ADF0-8E2B-0D380C408FB3}"/>
              </a:ext>
            </a:extLst>
          </p:cNvPr>
          <p:cNvSpPr txBox="1"/>
          <p:nvPr/>
        </p:nvSpPr>
        <p:spPr>
          <a:xfrm>
            <a:off x="727980" y="1905000"/>
            <a:ext cx="8873220" cy="6291146"/>
          </a:xfrm>
          <a:prstGeom prst="rect">
            <a:avLst/>
          </a:prstGeom>
        </p:spPr>
        <p:txBody>
          <a:bodyPr wrap="square" lIns="0" tIns="0" rIns="0" bIns="0" rtlCol="0" anchor="t">
            <a:spAutoFit/>
          </a:bodyPr>
          <a:lstStyle/>
          <a:p>
            <a:pPr marL="647700" lvl="1" indent="-323850" algn="just">
              <a:lnSpc>
                <a:spcPts val="4500"/>
              </a:lnSpc>
              <a:buFont typeface="Arial"/>
              <a:buChar char="•"/>
            </a:pPr>
            <a:r>
              <a:rPr lang="en-US" sz="3000" dirty="0" err="1">
                <a:solidFill>
                  <a:srgbClr val="202020"/>
                </a:solidFill>
                <a:latin typeface="Arial"/>
                <a:ea typeface="Arial"/>
                <a:cs typeface="Arial"/>
                <a:sym typeface="Arial"/>
              </a:rPr>
              <a:t>Ưu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Tạo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đồng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a:solidFill>
                  <a:srgbClr val="202020"/>
                </a:solidFill>
                <a:latin typeface="Arial"/>
                <a:ea typeface="Arial"/>
                <a:cs typeface="Arial"/>
                <a:sym typeface="Arial"/>
              </a:rPr>
              <a:t>Chi </a:t>
            </a:r>
            <a:r>
              <a:rPr lang="en-US" sz="3000" dirty="0" err="1">
                <a:solidFill>
                  <a:srgbClr val="202020"/>
                </a:solidFill>
                <a:latin typeface="Arial"/>
                <a:ea typeface="Arial"/>
                <a:cs typeface="Arial"/>
                <a:sym typeface="Arial"/>
              </a:rPr>
              <a:t>phí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thấp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Sử</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dụng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ít</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Dễ</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dàng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mở</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rộng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quy</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mô</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Phù</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hợp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dung </a:t>
            </a:r>
            <a:r>
              <a:rPr lang="en-US" sz="3000" dirty="0" err="1">
                <a:solidFill>
                  <a:srgbClr val="202020"/>
                </a:solidFill>
                <a:latin typeface="Arial"/>
                <a:ea typeface="Arial"/>
                <a:cs typeface="Arial"/>
                <a:sym typeface="Arial"/>
              </a:rPr>
              <a:t>dịch</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nhớt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cao</a:t>
            </a:r>
            <a:endParaRPr lang="en-US" sz="3000" dirty="0">
              <a:solidFill>
                <a:srgbClr val="202020"/>
              </a:solidFill>
              <a:latin typeface="Arial"/>
              <a:ea typeface="Arial"/>
              <a:cs typeface="Arial"/>
              <a:sym typeface="Arial"/>
            </a:endParaRPr>
          </a:p>
          <a:p>
            <a:pPr marL="863600" lvl="2" algn="just">
              <a:lnSpc>
                <a:spcPts val="4500"/>
              </a:lnSpc>
            </a:pPr>
            <a:endParaRPr lang="en-US" sz="3000" dirty="0">
              <a:solidFill>
                <a:srgbClr val="202020"/>
              </a:solidFill>
              <a:latin typeface="Arial"/>
              <a:ea typeface="Arial"/>
              <a:cs typeface="Arial"/>
              <a:sym typeface="Arial"/>
            </a:endParaRPr>
          </a:p>
          <a:p>
            <a:pPr marL="647700" lvl="1" indent="-323850" algn="just">
              <a:lnSpc>
                <a:spcPts val="4500"/>
              </a:lnSpc>
              <a:buFont typeface="Arial"/>
              <a:buChar char="•"/>
            </a:pPr>
            <a:r>
              <a:rPr lang="en-US" sz="3000" dirty="0" err="1">
                <a:solidFill>
                  <a:srgbClr val="202020"/>
                </a:solidFill>
                <a:latin typeface="Arial"/>
                <a:ea typeface="Arial"/>
                <a:cs typeface="Arial"/>
                <a:sym typeface="Arial"/>
              </a:rPr>
              <a:t>Nhược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điểm</a:t>
            </a:r>
            <a:r>
              <a:rPr lang="en-US" sz="3000" dirty="0">
                <a:solidFill>
                  <a:srgbClr val="202020"/>
                </a:solidFill>
                <a:latin typeface="Arial"/>
                <a:ea typeface="Arial"/>
                <a:cs typeface="Arial"/>
                <a:sym typeface="Arial"/>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Khó</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kiểm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soát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mỏng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với</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bề</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mặt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phức</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tạp</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Khả</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năng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nhiễm</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bẩn</a:t>
            </a:r>
            <a:endParaRPr lang="en-US" sz="3000" dirty="0">
              <a:solidFill>
                <a:srgbClr val="202020"/>
              </a:solidFill>
              <a:latin typeface="Arial"/>
              <a:ea typeface="Arial"/>
              <a:cs typeface="Arial"/>
              <a:sym typeface="Arial"/>
            </a:endParaRPr>
          </a:p>
        </p:txBody>
      </p:sp>
      <p:pic>
        <p:nvPicPr>
          <p:cNvPr id="4098" name="Picture 2">
            <a:extLst>
              <a:ext uri="{FF2B5EF4-FFF2-40B4-BE49-F238E27FC236}">
                <a16:creationId xmlns:a16="http://schemas.microsoft.com/office/drawing/2014/main" id="{17599B85-710C-248A-6CE0-E2B297234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917" y="1771453"/>
            <a:ext cx="714375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E2AEF-6145-F753-CB32-C989D7D11438}"/>
              </a:ext>
            </a:extLst>
          </p:cNvPr>
          <p:cNvSpPr txBox="1"/>
          <p:nvPr/>
        </p:nvSpPr>
        <p:spPr>
          <a:xfrm>
            <a:off x="8700792" y="8244294"/>
            <a:ext cx="9144000" cy="577722"/>
          </a:xfrm>
          <a:prstGeom prst="rect">
            <a:avLst/>
          </a:prstGeom>
          <a:noFill/>
        </p:spPr>
        <p:txBody>
          <a:bodyPr wrap="square">
            <a:spAutoFit/>
          </a:bodyPr>
          <a:lstStyle/>
          <a:p>
            <a:pPr algn="ctr">
              <a:lnSpc>
                <a:spcPts val="4500"/>
              </a:lnSpc>
              <a:spcBef>
                <a:spcPct val="0"/>
              </a:spcBef>
            </a:pPr>
            <a:r>
              <a:rPr lang="en-US" sz="1800" dirty="0" err="1">
                <a:solidFill>
                  <a:srgbClr val="000000"/>
                </a:solidFill>
                <a:latin typeface="Arial"/>
                <a:ea typeface="Arial"/>
                <a:cs typeface="Arial"/>
                <a:sym typeface="Arial"/>
              </a:rPr>
              <a:t>Hình</a:t>
            </a:r>
            <a:r>
              <a:rPr lang="en-US" sz="1800" dirty="0">
                <a:solidFill>
                  <a:srgbClr val="000000"/>
                </a:solidFill>
                <a:latin typeface="Arial"/>
                <a:ea typeface="Arial"/>
                <a:cs typeface="Arial"/>
                <a:sym typeface="Arial"/>
              </a:rPr>
              <a:t> 4: Các </a:t>
            </a:r>
            <a:r>
              <a:rPr lang="en-US" sz="1800" dirty="0" err="1">
                <a:solidFill>
                  <a:srgbClr val="000000"/>
                </a:solidFill>
                <a:latin typeface="Arial"/>
                <a:ea typeface="Arial"/>
                <a:cs typeface="Arial"/>
                <a:sym typeface="Arial"/>
              </a:rPr>
              <a:t>ưu</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điểm</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của</a:t>
            </a:r>
            <a:r>
              <a:rPr lang="en-US" sz="1800" dirty="0">
                <a:solidFill>
                  <a:srgbClr val="000000"/>
                </a:solidFill>
                <a:latin typeface="Arial"/>
                <a:ea typeface="Arial"/>
                <a:cs typeface="Arial"/>
                <a:sym typeface="Arial"/>
              </a:rPr>
              <a:t> blade-coating so </a:t>
            </a:r>
            <a:r>
              <a:rPr lang="en-US" sz="1800" dirty="0" err="1">
                <a:solidFill>
                  <a:srgbClr val="000000"/>
                </a:solidFill>
                <a:latin typeface="Arial"/>
                <a:ea typeface="Arial"/>
                <a:cs typeface="Arial"/>
                <a:sym typeface="Arial"/>
              </a:rPr>
              <a:t>với</a:t>
            </a:r>
            <a:r>
              <a:rPr lang="en-US" sz="1800" dirty="0">
                <a:solidFill>
                  <a:srgbClr val="000000"/>
                </a:solidFill>
                <a:latin typeface="Arial"/>
                <a:ea typeface="Arial"/>
                <a:cs typeface="Arial"/>
                <a:sym typeface="Arial"/>
              </a:rPr>
              <a:t> spin-coating</a:t>
            </a:r>
          </a:p>
        </p:txBody>
      </p:sp>
    </p:spTree>
    <p:extLst>
      <p:ext uri="{BB962C8B-B14F-4D97-AF65-F5344CB8AC3E}">
        <p14:creationId xmlns:p14="http://schemas.microsoft.com/office/powerpoint/2010/main" val="1631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8900638"/>
            <a:ext cx="5910342" cy="5899596"/>
          </a:xfrm>
          <a:custGeom>
            <a:avLst/>
            <a:gdLst/>
            <a:ahLst/>
            <a:cxnLst/>
            <a:rect l="l" t="t" r="r" b="b"/>
            <a:pathLst>
              <a:path w="5910342" h="5899596">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29133" y="3117227"/>
            <a:ext cx="8715534" cy="3202959"/>
          </a:xfrm>
          <a:custGeom>
            <a:avLst/>
            <a:gdLst/>
            <a:ahLst/>
            <a:cxnLst/>
            <a:rect l="l" t="t" r="r" b="b"/>
            <a:pathLst>
              <a:path w="8715534" h="3202959">
                <a:moveTo>
                  <a:pt x="0" y="0"/>
                </a:moveTo>
                <a:lnTo>
                  <a:pt x="8715534" y="0"/>
                </a:lnTo>
                <a:lnTo>
                  <a:pt x="8715534" y="3202959"/>
                </a:lnTo>
                <a:lnTo>
                  <a:pt x="0" y="32029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43948" y="2762250"/>
            <a:ext cx="5903566" cy="5181600"/>
          </a:xfrm>
          <a:prstGeom prst="rect">
            <a:avLst/>
          </a:prstGeom>
        </p:spPr>
        <p:txBody>
          <a:bodyPr lIns="0" tIns="0" rIns="0" bIns="0" rtlCol="0" anchor="t">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endParaRPr lang="en-US" sz="3000">
              <a:solidFill>
                <a:srgbClr val="202020"/>
              </a:solidFill>
              <a:latin typeface="Arial"/>
              <a:ea typeface="Arial"/>
              <a:cs typeface="Arial"/>
              <a:sym typeface="Arial"/>
            </a:endParaR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id="5" name="TextBox 5"/>
          <p:cNvSpPr txBox="1"/>
          <p:nvPr/>
        </p:nvSpPr>
        <p:spPr>
          <a:xfrm>
            <a:off x="727981" y="495300"/>
            <a:ext cx="16116686" cy="915251"/>
          </a:xfrm>
          <a:prstGeom prst="rect">
            <a:avLst/>
          </a:prstGeom>
        </p:spPr>
        <p:txBody>
          <a:bodyPr lIns="0" tIns="0" rIns="0" bIns="0" rtlCol="0" anchor="t">
            <a:spAutoFit/>
          </a:bodyPr>
          <a:lstStyle/>
          <a:p>
            <a:pPr algn="l">
              <a:lnSpc>
                <a:spcPts val="7800"/>
              </a:lnSpc>
              <a:spcBef>
                <a:spcPct val="0"/>
              </a:spcBef>
            </a:pPr>
            <a:r>
              <a:rPr lang="en-US" sz="6000" b="1" dirty="0">
                <a:solidFill>
                  <a:srgbClr val="3849A2"/>
                </a:solidFill>
                <a:latin typeface="Maven Pro Heavy"/>
                <a:ea typeface="Maven Pro Heavy"/>
                <a:cs typeface="Maven Pro Heavy"/>
                <a:sym typeface="Maven Pro Heavy"/>
              </a:rPr>
              <a:t>I. Các </a:t>
            </a:r>
            <a:r>
              <a:rPr lang="en-US" sz="6000" b="1" dirty="0" err="1">
                <a:solidFill>
                  <a:srgbClr val="3849A2"/>
                </a:solidFill>
                <a:latin typeface="Maven Pro Heavy"/>
                <a:ea typeface="Maven Pro Heavy"/>
                <a:cs typeface="Maven Pro Heavy"/>
                <a:sym typeface="Maven Pro Heavy"/>
              </a:rPr>
              <a:t>bước</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sơn</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phủ</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màng</a:t>
            </a:r>
            <a:r>
              <a:rPr lang="en-US" sz="6000" b="1" dirty="0">
                <a:solidFill>
                  <a:srgbClr val="3849A2"/>
                </a:solidFill>
                <a:latin typeface="Maven Pro Heavy"/>
                <a:ea typeface="Maven Pro Heavy"/>
                <a:cs typeface="Maven Pro Heavy"/>
                <a:sym typeface="Maven Pro Heavy"/>
              </a:rPr>
              <a:t> </a:t>
            </a:r>
            <a:r>
              <a:rPr lang="en-US" sz="6000" b="1" dirty="0" err="1">
                <a:solidFill>
                  <a:srgbClr val="3849A2"/>
                </a:solidFill>
                <a:latin typeface="Maven Pro Heavy"/>
                <a:ea typeface="Maven Pro Heavy"/>
                <a:cs typeface="Maven Pro Heavy"/>
                <a:sym typeface="Maven Pro Heavy"/>
              </a:rPr>
              <a:t>mỏng</a:t>
            </a:r>
            <a:endParaRPr lang="en-US" sz="6000" b="1" dirty="0">
              <a:solidFill>
                <a:srgbClr val="3849A2"/>
              </a:solidFill>
              <a:latin typeface="Maven Pro Heavy"/>
              <a:ea typeface="Maven Pro Heavy"/>
              <a:cs typeface="Maven Pro Heavy"/>
              <a:sym typeface="Maven Pro Heavy"/>
            </a:endParaRPr>
          </a:p>
        </p:txBody>
      </p:sp>
      <p:sp>
        <p:nvSpPr>
          <p:cNvPr id="6" name="TextBox 6"/>
          <p:cNvSpPr txBox="1"/>
          <p:nvPr/>
        </p:nvSpPr>
        <p:spPr>
          <a:xfrm>
            <a:off x="9585693" y="6540673"/>
            <a:ext cx="6634460" cy="609600"/>
          </a:xfrm>
          <a:prstGeom prst="rect">
            <a:avLst/>
          </a:prstGeom>
        </p:spPr>
        <p:txBody>
          <a:bodyPr lIns="0" tIns="0" rIns="0" bIns="0" rtlCol="0" anchor="t">
            <a:spAutoFit/>
          </a:bodyPr>
          <a:lstStyle/>
          <a:p>
            <a:pPr algn="ctr">
              <a:lnSpc>
                <a:spcPts val="4500"/>
              </a:lnSpc>
              <a:spcBef>
                <a:spcPct val="0"/>
              </a:spcBef>
            </a:pPr>
            <a:r>
              <a:rPr lang="en-US" sz="3000" dirty="0" err="1">
                <a:solidFill>
                  <a:srgbClr val="000000"/>
                </a:solidFill>
                <a:latin typeface="Arial"/>
                <a:ea typeface="Arial"/>
                <a:cs typeface="Arial"/>
                <a:sym typeface="Arial"/>
              </a:rPr>
              <a:t>Hình</a:t>
            </a:r>
            <a:r>
              <a:rPr lang="en-US" sz="3000" dirty="0">
                <a:solidFill>
                  <a:srgbClr val="000000"/>
                </a:solidFill>
                <a:latin typeface="Arial"/>
                <a:ea typeface="Arial"/>
                <a:cs typeface="Arial"/>
                <a:sym typeface="Arial"/>
              </a:rPr>
              <a:t> 5: Các </a:t>
            </a:r>
            <a:r>
              <a:rPr lang="en-US" sz="3000" dirty="0" err="1">
                <a:solidFill>
                  <a:srgbClr val="000000"/>
                </a:solidFill>
                <a:latin typeface="Arial"/>
                <a:ea typeface="Arial"/>
                <a:cs typeface="Arial"/>
                <a:sym typeface="Arial"/>
              </a:rPr>
              <a:t>bước</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sơn</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phủ</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màng</a:t>
            </a:r>
            <a:r>
              <a:rPr lang="en-US" sz="3000" dirty="0">
                <a:solidFill>
                  <a:srgbClr val="000000"/>
                </a:solidFill>
                <a:latin typeface="Arial"/>
                <a:ea typeface="Arial"/>
                <a:cs typeface="Arial"/>
                <a:sym typeface="Arial"/>
              </a:rPr>
              <a:t> </a:t>
            </a:r>
            <a:r>
              <a:rPr lang="en-US" sz="3000" dirty="0" err="1">
                <a:solidFill>
                  <a:srgbClr val="000000"/>
                </a:solidFill>
                <a:latin typeface="Arial"/>
                <a:ea typeface="Arial"/>
                <a:cs typeface="Arial"/>
                <a:sym typeface="Arial"/>
              </a:rPr>
              <a:t>mỏng</a:t>
            </a:r>
            <a:endParaRPr lang="en-US" sz="3000"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981" y="495300"/>
            <a:ext cx="16116686" cy="990600"/>
          </a:xfrm>
          <a:prstGeom prst="rect">
            <a:avLst/>
          </a:prstGeom>
        </p:spPr>
        <p:txBody>
          <a:bodyPr lIns="0" tIns="0" rIns="0" bIns="0" rtlCol="0" anchor="t">
            <a:spAutoFit/>
          </a:bodyPr>
          <a:lstStyle/>
          <a:p>
            <a:pPr marL="0" lvl="0" indent="0" algn="l">
              <a:lnSpc>
                <a:spcPts val="7800"/>
              </a:lnSpc>
              <a:spcBef>
                <a:spcPct val="0"/>
              </a:spcBef>
            </a:pPr>
            <a:r>
              <a:rPr lang="en-US" sz="6000" b="1" u="none" strike="noStrike">
                <a:solidFill>
                  <a:srgbClr val="3849A2"/>
                </a:solidFill>
                <a:latin typeface="Maven Pro Heavy"/>
                <a:ea typeface="Maven Pro Heavy"/>
                <a:cs typeface="Maven Pro Heavy"/>
                <a:sym typeface="Maven Pro Heavy"/>
              </a:rPr>
              <a:t>II. Thiết kế, chế tạo máy sơn phủ</a:t>
            </a:r>
          </a:p>
        </p:txBody>
      </p:sp>
      <p:sp>
        <p:nvSpPr>
          <p:cNvPr id="3" name="TextBox 3"/>
          <p:cNvSpPr txBox="1"/>
          <p:nvPr/>
        </p:nvSpPr>
        <p:spPr>
          <a:xfrm>
            <a:off x="849903" y="3333750"/>
            <a:ext cx="5901795" cy="4038600"/>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err="1">
                <a:solidFill>
                  <a:srgbClr val="202020"/>
                </a:solidFill>
                <a:latin typeface="Arial Bold"/>
                <a:ea typeface="Arial Bold"/>
                <a:cs typeface="Arial Bold"/>
                <a:sym typeface="Arial Bold"/>
              </a:rPr>
              <a:t>Thiết</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kế</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bộ</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chuyển</a:t>
            </a:r>
            <a:r>
              <a:rPr lang="en-US" sz="3000" b="1" dirty="0">
                <a:solidFill>
                  <a:srgbClr val="202020"/>
                </a:solidFill>
                <a:latin typeface="Arial Bold"/>
                <a:ea typeface="Arial Bold"/>
                <a:cs typeface="Arial Bold"/>
                <a:sym typeface="Arial Bold"/>
              </a:rPr>
              <a:t> </a:t>
            </a:r>
            <a:r>
              <a:rPr lang="en-US" sz="3000" b="1" dirty="0" err="1">
                <a:solidFill>
                  <a:srgbClr val="202020"/>
                </a:solidFill>
                <a:latin typeface="Arial Bold"/>
                <a:ea typeface="Arial Bold"/>
                <a:cs typeface="Arial Bold"/>
                <a:sym typeface="Arial Bold"/>
              </a:rPr>
              <a:t>động</a:t>
            </a:r>
            <a:r>
              <a:rPr lang="en-US" sz="3000" b="1" dirty="0">
                <a:solidFill>
                  <a:srgbClr val="202020"/>
                </a:solidFill>
                <a:latin typeface="Arial Bold"/>
                <a:ea typeface="Arial Bold"/>
                <a:cs typeface="Arial Bold"/>
                <a:sym typeface="Arial Bold"/>
              </a:rPr>
              <a:t>:</a:t>
            </a: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Kết</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khung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máy</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chuyển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động</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Bộ</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phận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đế</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sơn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phủ</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Hệ</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thống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điều</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khiển</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cơ</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khí</a:t>
            </a:r>
            <a:endParaRPr lang="en-US" sz="3000" dirty="0">
              <a:solidFill>
                <a:srgbClr val="202020"/>
              </a:solidFill>
              <a:latin typeface="Arial"/>
              <a:ea typeface="Arial"/>
              <a:cs typeface="Arial"/>
              <a:sym typeface="Arial"/>
            </a:endParaRPr>
          </a:p>
          <a:p>
            <a:pPr marL="1295400" lvl="2" indent="-431800" algn="just">
              <a:lnSpc>
                <a:spcPts val="4500"/>
              </a:lnSpc>
              <a:buFont typeface="Arial"/>
              <a:buChar char="⚬"/>
            </a:pPr>
            <a:r>
              <a:rPr lang="en-US" sz="3000" dirty="0" err="1">
                <a:solidFill>
                  <a:srgbClr val="202020"/>
                </a:solidFill>
                <a:latin typeface="Arial"/>
                <a:ea typeface="Arial"/>
                <a:cs typeface="Arial"/>
                <a:sym typeface="Arial"/>
              </a:rPr>
              <a:t>Nâng</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cấp</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bảo</a:t>
            </a:r>
            <a:r>
              <a:rPr lang="en-US" sz="3000" dirty="0">
                <a:solidFill>
                  <a:srgbClr val="202020"/>
                </a:solidFill>
                <a:latin typeface="Arial"/>
                <a:ea typeface="Arial"/>
                <a:cs typeface="Arial"/>
                <a:sym typeface="Arial"/>
              </a:rPr>
              <a:t> </a:t>
            </a:r>
            <a:r>
              <a:rPr lang="en-US" sz="3000" dirty="0" err="1">
                <a:solidFill>
                  <a:srgbClr val="202020"/>
                </a:solidFill>
                <a:latin typeface="Arial"/>
                <a:ea typeface="Arial"/>
                <a:cs typeface="Arial"/>
                <a:sym typeface="Arial"/>
              </a:rPr>
              <a:t>trì</a:t>
            </a:r>
            <a:endParaRPr lang="en-US" sz="3000" dirty="0">
              <a:solidFill>
                <a:srgbClr val="202020"/>
              </a:solidFill>
              <a:latin typeface="Arial"/>
              <a:ea typeface="Arial"/>
              <a:cs typeface="Arial"/>
              <a:sym typeface="Arial"/>
            </a:endParaRPr>
          </a:p>
          <a:p>
            <a:pPr algn="just">
              <a:lnSpc>
                <a:spcPts val="4500"/>
              </a:lnSpc>
            </a:pPr>
            <a:endParaRPr lang="en-US" sz="3000" dirty="0">
              <a:solidFill>
                <a:srgbClr val="20202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9250</TotalTime>
  <Words>1290</Words>
  <Application>Microsoft Office PowerPoint</Application>
  <PresentationFormat>Custom</PresentationFormat>
  <Paragraphs>178</Paragraphs>
  <Slides>29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ElsevierGulliver</vt:lpstr>
      <vt:lpstr>Arial</vt:lpstr>
      <vt:lpstr>Calibri</vt:lpstr>
      <vt:lpstr>Muli Bold</vt:lpstr>
      <vt:lpstr>Open Sans</vt:lpstr>
      <vt:lpstr>Arial Bold</vt:lpstr>
      <vt:lpstr>Asap Medium</vt:lpstr>
      <vt:lpstr>Maven Pro Heavy</vt:lpstr>
      <vt:lpstr>Muli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Cheese SPT</dc:creator>
  <cp:lastModifiedBy>Cheese SPT</cp:lastModifiedBy>
  <cp:revision>22</cp:revision>
  <dcterms:created xsi:type="dcterms:W3CDTF">2006-08-16T00:00:00Z</dcterms:created>
  <dcterms:modified xsi:type="dcterms:W3CDTF">2025-05-15T15:46:00Z</dcterms:modified>
  <dc:identifier>DAGhHkHQhfw</dc:identifier>
</cp:coreProperties>
</file>